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86" r:id="rId3"/>
    <p:sldId id="279" r:id="rId4"/>
    <p:sldId id="280" r:id="rId5"/>
    <p:sldId id="281" r:id="rId6"/>
    <p:sldId id="282" r:id="rId7"/>
    <p:sldId id="283" r:id="rId8"/>
    <p:sldId id="284" r:id="rId9"/>
    <p:sldId id="285" r:id="rId1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D4D4D"/>
    <a:srgbClr val="B92D14"/>
    <a:srgbClr val="35759D"/>
    <a:srgbClr val="35B19D"/>
    <a:srgbClr val="743A00"/>
    <a:srgbClr val="824100"/>
    <a:srgbClr val="A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596" autoAdjust="0"/>
  </p:normalViewPr>
  <p:slideViewPr>
    <p:cSldViewPr>
      <p:cViewPr varScale="1">
        <p:scale>
          <a:sx n="86" d="100"/>
          <a:sy n="86" d="100"/>
        </p:scale>
        <p:origin x="1382" y="5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D4BBF884-18D3-4F22-9BA0-313CD4A97CD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E03CB00D-F2D2-4CB6-B144-52E00794C16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AC30E275-A8E1-48FF-8B27-273FA65073D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79613C4C-4DC4-46E1-81E6-B33679DF73E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BFF767C8-BF07-41E8-8B97-8697D92BB3F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5D1C7FD3-B572-42A0-B9DF-81CFC8A38F4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B4E50F1-723B-408E-A15C-5EC4A97512F6}"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E543BB-D795-4783-A9E4-7A41FB46659B}"/>
              </a:ext>
            </a:extLst>
          </p:cNvPr>
          <p:cNvSpPr>
            <a:spLocks noGrp="1" noChangeArrowheads="1"/>
          </p:cNvSpPr>
          <p:nvPr>
            <p:ph type="sldNum" sz="quarter" idx="5"/>
          </p:nvPr>
        </p:nvSpPr>
        <p:spPr>
          <a:ln/>
        </p:spPr>
        <p:txBody>
          <a:bodyPr/>
          <a:lstStyle/>
          <a:p>
            <a:fld id="{6B2FB442-6EDD-4C51-BACC-BA1CF55CF03F}" type="slidenum">
              <a:rPr lang="en-US" altLang="tr-TR"/>
              <a:pPr/>
              <a:t>1</a:t>
            </a:fld>
            <a:endParaRPr lang="en-US" altLang="tr-TR"/>
          </a:p>
        </p:txBody>
      </p:sp>
      <p:sp>
        <p:nvSpPr>
          <p:cNvPr id="112642" name="Rectangle 2">
            <a:extLst>
              <a:ext uri="{FF2B5EF4-FFF2-40B4-BE49-F238E27FC236}">
                <a16:creationId xmlns:a16="http://schemas.microsoft.com/office/drawing/2014/main" id="{6677D0AE-DE41-4FAD-8040-9363B27DD221}"/>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593A0262-EBFF-4F73-B4B2-B53083ACB5B7}"/>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E543BB-D795-4783-A9E4-7A41FB46659B}"/>
              </a:ext>
            </a:extLst>
          </p:cNvPr>
          <p:cNvSpPr>
            <a:spLocks noGrp="1" noChangeArrowheads="1"/>
          </p:cNvSpPr>
          <p:nvPr>
            <p:ph type="sldNum" sz="quarter" idx="5"/>
          </p:nvPr>
        </p:nvSpPr>
        <p:spPr>
          <a:ln/>
        </p:spPr>
        <p:txBody>
          <a:bodyPr/>
          <a:lstStyle/>
          <a:p>
            <a:fld id="{6B2FB442-6EDD-4C51-BACC-BA1CF55CF03F}" type="slidenum">
              <a:rPr lang="en-US" altLang="tr-TR"/>
              <a:pPr/>
              <a:t>2</a:t>
            </a:fld>
            <a:endParaRPr lang="en-US" altLang="tr-TR"/>
          </a:p>
        </p:txBody>
      </p:sp>
      <p:sp>
        <p:nvSpPr>
          <p:cNvPr id="112642" name="Rectangle 2">
            <a:extLst>
              <a:ext uri="{FF2B5EF4-FFF2-40B4-BE49-F238E27FC236}">
                <a16:creationId xmlns:a16="http://schemas.microsoft.com/office/drawing/2014/main" id="{6677D0AE-DE41-4FAD-8040-9363B27DD22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93A0262-EBFF-4F73-B4B2-B53083ACB5B7}"/>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93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4971C2-BD2E-4AA7-BF76-705EB913596B}"/>
              </a:ext>
            </a:extLst>
          </p:cNvPr>
          <p:cNvSpPr>
            <a:spLocks noGrp="1" noChangeArrowheads="1"/>
          </p:cNvSpPr>
          <p:nvPr>
            <p:ph type="sldNum" sz="quarter" idx="5"/>
          </p:nvPr>
        </p:nvSpPr>
        <p:spPr>
          <a:ln/>
        </p:spPr>
        <p:txBody>
          <a:bodyPr/>
          <a:lstStyle/>
          <a:p>
            <a:fld id="{097BEC5B-7F73-42F9-B07A-E6E15065B403}" type="slidenum">
              <a:rPr lang="en-US" altLang="tr-TR"/>
              <a:pPr/>
              <a:t>3</a:t>
            </a:fld>
            <a:endParaRPr lang="en-US" altLang="tr-TR"/>
          </a:p>
        </p:txBody>
      </p:sp>
      <p:sp>
        <p:nvSpPr>
          <p:cNvPr id="110594" name="Rectangle 2">
            <a:extLst>
              <a:ext uri="{FF2B5EF4-FFF2-40B4-BE49-F238E27FC236}">
                <a16:creationId xmlns:a16="http://schemas.microsoft.com/office/drawing/2014/main" id="{62E903F2-0966-4BC8-87FF-1D5720416C54}"/>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992722C6-05C4-4265-A71D-B0FA08274A7F}"/>
              </a:ext>
            </a:extLst>
          </p:cNvPr>
          <p:cNvSpPr>
            <a:spLocks noGrp="1" noChangeArrowheads="1"/>
          </p:cNvSpPr>
          <p:nvPr>
            <p:ph type="body" idx="1"/>
          </p:nvPr>
        </p:nvSpPr>
        <p:spPr/>
        <p:txBody>
          <a:bodyPr/>
          <a:lstStyle/>
          <a:p>
            <a:endParaRPr lang="ru-RU"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850905E-326E-4A33-A11D-4FCE03CF9665}"/>
              </a:ext>
            </a:extLst>
          </p:cNvPr>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01976A0E-B617-4328-9747-0731D28147CC}"/>
              </a:ext>
            </a:extLst>
          </p:cNvPr>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85718D-7ED3-4D48-85E7-64FC7309146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C060BFD-1351-4F90-8623-D7FE44A9956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80245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913ACF6-CE4B-483D-B9A6-EEA549732289}"/>
              </a:ext>
            </a:extLst>
          </p:cNvPr>
          <p:cNvSpPr>
            <a:spLocks noGrp="1"/>
          </p:cNvSpPr>
          <p:nvPr>
            <p:ph type="title" orient="vert"/>
          </p:nvPr>
        </p:nvSpPr>
        <p:spPr>
          <a:xfrm>
            <a:off x="6400800" y="1417638"/>
            <a:ext cx="1828800" cy="5211762"/>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0EBFB25-01A5-461A-8E59-0189CF7B381E}"/>
              </a:ext>
            </a:extLst>
          </p:cNvPr>
          <p:cNvSpPr>
            <a:spLocks noGrp="1"/>
          </p:cNvSpPr>
          <p:nvPr>
            <p:ph type="body" orient="vert" idx="1"/>
          </p:nvPr>
        </p:nvSpPr>
        <p:spPr>
          <a:xfrm>
            <a:off x="914400" y="1417638"/>
            <a:ext cx="5334000" cy="521176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17559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A0D033-6C8F-4F9E-ACE1-8C6E089A5F3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ACCFB73-7031-430F-9358-188D7C6A52A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80898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390709-9AAC-4F70-B845-9953B074556F}"/>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B4CF57E-3021-4A81-B050-2AA8E19E137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348820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1E167E-920C-4849-9ACF-FE3571988D0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38DC9E7-D576-453B-B8BF-7491CB977B55}"/>
              </a:ext>
            </a:extLst>
          </p:cNvPr>
          <p:cNvSpPr>
            <a:spLocks noGrp="1"/>
          </p:cNvSpPr>
          <p:nvPr>
            <p:ph sz="half" idx="1"/>
          </p:nvPr>
        </p:nvSpPr>
        <p:spPr>
          <a:xfrm>
            <a:off x="914400" y="2438400"/>
            <a:ext cx="3581400" cy="41910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282515F-85F5-4003-BD23-FBD8E7130301}"/>
              </a:ext>
            </a:extLst>
          </p:cNvPr>
          <p:cNvSpPr>
            <a:spLocks noGrp="1"/>
          </p:cNvSpPr>
          <p:nvPr>
            <p:ph sz="half" idx="2"/>
          </p:nvPr>
        </p:nvSpPr>
        <p:spPr>
          <a:xfrm>
            <a:off x="4648200" y="2438400"/>
            <a:ext cx="3581400" cy="41910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52102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4B3797-FCA8-4F6B-BAC4-047BB6FE4ECD}"/>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A0C9EA9-5433-415C-899A-D84008F4EB8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F311D44-5C44-4D37-98E2-6BD0D7F611F3}"/>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DD81534-D313-400A-877C-41690915BF1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9384AFA-ACAB-46AD-8C3D-23BAB035EC89}"/>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86012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281B92-F206-4B48-B49D-E7FCC10CD802}"/>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279453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39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DCC3F9-B467-4448-9896-211FC38AD62E}"/>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C629816-506E-403A-9A76-C3956F87E68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9EB2A6E-87D5-4922-9B73-626C317AB85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37503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0B72EE-5327-4187-9594-0D240CA5455C}"/>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38E860D-42EC-4329-8C3C-5D40DE462C2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33F82D2E-B22B-40D1-9079-6292D81425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263904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EF763F-0B45-4D8B-9A72-030FC65EDA53}"/>
              </a:ext>
            </a:extLst>
          </p:cNvPr>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5A6D4276-BEDB-4E11-A7F6-774ECF28E3D1}"/>
              </a:ext>
            </a:extLst>
          </p:cNvPr>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4">
            <a:extLst>
              <a:ext uri="{FF2B5EF4-FFF2-40B4-BE49-F238E27FC236}">
                <a16:creationId xmlns:a16="http://schemas.microsoft.com/office/drawing/2014/main" id="{1E384D13-3374-4A89-9445-61567474549E}"/>
              </a:ext>
            </a:extLst>
          </p:cNvPr>
          <p:cNvSpPr>
            <a:spLocks noGrp="1" noChangeArrowheads="1"/>
          </p:cNvSpPr>
          <p:nvPr>
            <p:ph type="title"/>
          </p:nvPr>
        </p:nvSpPr>
        <p:spPr>
          <a:xfrm>
            <a:off x="107504" y="4489450"/>
            <a:ext cx="8964488" cy="1608328"/>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vert="horz" lIns="91440" tIns="45720" rIns="91440" bIns="45720" rtlCol="0" anchor="ctr">
            <a:normAutofit/>
          </a:bodyPr>
          <a:lstStyle/>
          <a:p>
            <a:pPr algn="ctr">
              <a:lnSpc>
                <a:spcPct val="90000"/>
              </a:lnSpc>
            </a:pPr>
            <a:r>
              <a:rPr lang="en-US" altLang="tr-TR" sz="2900"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Sınava</a:t>
            </a:r>
            <a:r>
              <a:rPr lang="en-US" altLang="tr-TR" sz="29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tr-TR" sz="2900"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Hazırlık</a:t>
            </a:r>
            <a:r>
              <a:rPr lang="en-US" altLang="tr-TR" sz="29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tr-TR" sz="2900"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ve</a:t>
            </a:r>
            <a:r>
              <a:rPr lang="en-US" altLang="tr-TR" sz="29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tr-TR" sz="2900"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Sınavda</a:t>
            </a:r>
            <a:r>
              <a:rPr lang="en-US" altLang="tr-TR" sz="29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tr-TR" sz="2900"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Başarılı</a:t>
            </a:r>
            <a:r>
              <a:rPr lang="en-US" altLang="tr-TR" sz="29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tr-TR" sz="2900"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Olma</a:t>
            </a:r>
            <a:endParaRPr lang="en-US" altLang="tr-TR" sz="2900" b="1" dirty="0">
              <a:latin typeface="Verdana" panose="020B0604030504040204" pitchFamily="34" charset="0"/>
              <a:ea typeface="Verdana" panose="020B0604030504040204" pitchFamily="34" charset="0"/>
            </a:endParaRPr>
          </a:p>
        </p:txBody>
      </p:sp>
      <p:sp>
        <p:nvSpPr>
          <p:cNvPr id="139" name="Rectangle 13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4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4667" y="640091"/>
            <a:ext cx="6054666"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Resim 5" descr="metin, mavi içeren bir resim&#10;&#10;Açıklama otomatik olarak oluşturuldu">
            <a:extLst>
              <a:ext uri="{FF2B5EF4-FFF2-40B4-BE49-F238E27FC236}">
                <a16:creationId xmlns:a16="http://schemas.microsoft.com/office/drawing/2014/main" id="{21ED35D3-F981-4731-9F4E-9B26A754645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1236" b="3144"/>
          <a:stretch/>
        </p:blipFill>
        <p:spPr>
          <a:xfrm>
            <a:off x="1638300" y="749300"/>
            <a:ext cx="5867400" cy="3343043"/>
          </a:xfrm>
          <a:prstGeom prst="rect">
            <a:avLst/>
          </a:prstGeom>
        </p:spPr>
      </p:pic>
      <p:sp>
        <p:nvSpPr>
          <p:cNvPr id="25" name="Rectangle 8">
            <a:extLst>
              <a:ext uri="{FF2B5EF4-FFF2-40B4-BE49-F238E27FC236}">
                <a16:creationId xmlns:a16="http://schemas.microsoft.com/office/drawing/2014/main" id="{3C5EE2B0-1030-43C5-BEA8-C2F774ADCC6D}"/>
              </a:ext>
            </a:extLst>
          </p:cNvPr>
          <p:cNvSpPr txBox="1">
            <a:spLocks noChangeArrowheads="1"/>
          </p:cNvSpPr>
          <p:nvPr/>
        </p:nvSpPr>
        <p:spPr bwMode="auto">
          <a:xfrm>
            <a:off x="4065272" y="6110928"/>
            <a:ext cx="5006720" cy="62532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90000"/>
              </a:lnSpc>
              <a:buNone/>
            </a:pPr>
            <a:r>
              <a:rPr lang="en-US" altLang="tr-TR" sz="1700" b="1" dirty="0" err="1">
                <a:latin typeface="Verdana" panose="020B0604030504040204" pitchFamily="34" charset="0"/>
                <a:ea typeface="Verdana" panose="020B0604030504040204" pitchFamily="34" charset="0"/>
              </a:rPr>
              <a:t>Osmaniye</a:t>
            </a:r>
            <a:r>
              <a:rPr lang="en-US" altLang="tr-TR" sz="1700" b="1" dirty="0">
                <a:latin typeface="Verdana" panose="020B0604030504040204" pitchFamily="34" charset="0"/>
                <a:ea typeface="Verdana" panose="020B0604030504040204" pitchFamily="34" charset="0"/>
              </a:rPr>
              <a:t> Özel </a:t>
            </a:r>
            <a:r>
              <a:rPr lang="en-US" altLang="tr-TR" sz="1700" b="1" dirty="0" err="1">
                <a:latin typeface="Verdana" panose="020B0604030504040204" pitchFamily="34" charset="0"/>
                <a:ea typeface="Verdana" panose="020B0604030504040204" pitchFamily="34" charset="0"/>
              </a:rPr>
              <a:t>Eğitim</a:t>
            </a:r>
            <a:r>
              <a:rPr lang="en-US" altLang="tr-TR" sz="1700" b="1" dirty="0">
                <a:latin typeface="Verdana" panose="020B0604030504040204" pitchFamily="34" charset="0"/>
                <a:ea typeface="Verdana" panose="020B0604030504040204" pitchFamily="34" charset="0"/>
              </a:rPr>
              <a:t> </a:t>
            </a:r>
            <a:r>
              <a:rPr lang="en-US" altLang="tr-TR" sz="1700" b="1" dirty="0" err="1">
                <a:latin typeface="Verdana" panose="020B0604030504040204" pitchFamily="34" charset="0"/>
                <a:ea typeface="Verdana" panose="020B0604030504040204" pitchFamily="34" charset="0"/>
              </a:rPr>
              <a:t>Meslek</a:t>
            </a:r>
            <a:r>
              <a:rPr lang="en-US" altLang="tr-TR" sz="1700" b="1" dirty="0">
                <a:latin typeface="Verdana" panose="020B0604030504040204" pitchFamily="34" charset="0"/>
                <a:ea typeface="Verdana" panose="020B0604030504040204" pitchFamily="34" charset="0"/>
              </a:rPr>
              <a:t> </a:t>
            </a:r>
            <a:r>
              <a:rPr lang="en-US" altLang="tr-TR" sz="1700" b="1" dirty="0" err="1">
                <a:latin typeface="Verdana" panose="020B0604030504040204" pitchFamily="34" charset="0"/>
                <a:ea typeface="Verdana" panose="020B0604030504040204" pitchFamily="34" charset="0"/>
              </a:rPr>
              <a:t>Okulu</a:t>
            </a:r>
            <a:endParaRPr lang="en-US" altLang="tr-TR" sz="1700" b="1" dirty="0">
              <a:latin typeface="Verdana" panose="020B0604030504040204" pitchFamily="34" charset="0"/>
              <a:ea typeface="Verdana" panose="020B0604030504040204" pitchFamily="34" charset="0"/>
            </a:endParaRPr>
          </a:p>
          <a:p>
            <a:pPr marL="0" indent="0" algn="r">
              <a:lnSpc>
                <a:spcPct val="90000"/>
              </a:lnSpc>
              <a:buNone/>
            </a:pPr>
            <a:r>
              <a:rPr lang="en-US" altLang="tr-TR" sz="1700" b="1" dirty="0" err="1">
                <a:latin typeface="Verdana" panose="020B0604030504040204" pitchFamily="34" charset="0"/>
                <a:ea typeface="Verdana" panose="020B0604030504040204" pitchFamily="34" charset="0"/>
              </a:rPr>
              <a:t>Okul</a:t>
            </a:r>
            <a:r>
              <a:rPr lang="en-US" altLang="tr-TR" sz="1700" b="1" dirty="0">
                <a:latin typeface="Verdana" panose="020B0604030504040204" pitchFamily="34" charset="0"/>
                <a:ea typeface="Verdana" panose="020B0604030504040204" pitchFamily="34" charset="0"/>
              </a:rPr>
              <a:t> PDR </a:t>
            </a:r>
            <a:r>
              <a:rPr lang="en-US" altLang="tr-TR" sz="1700" b="1" dirty="0" err="1">
                <a:latin typeface="Verdana" panose="020B0604030504040204" pitchFamily="34" charset="0"/>
                <a:ea typeface="Verdana" panose="020B0604030504040204" pitchFamily="34" charset="0"/>
              </a:rPr>
              <a:t>Servisi</a:t>
            </a:r>
            <a:endParaRPr lang="en-US" altLang="tr-TR" sz="1700" b="1" dirty="0">
              <a:latin typeface="Verdana" panose="020B0604030504040204" pitchFamily="34" charset="0"/>
              <a:ea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4193090"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4">
            <a:extLst>
              <a:ext uri="{FF2B5EF4-FFF2-40B4-BE49-F238E27FC236}">
                <a16:creationId xmlns:a16="http://schemas.microsoft.com/office/drawing/2014/main" id="{1E384D13-3374-4A89-9445-61567474549E}"/>
              </a:ext>
            </a:extLst>
          </p:cNvPr>
          <p:cNvSpPr>
            <a:spLocks noGrp="1" noChangeArrowheads="1"/>
          </p:cNvSpPr>
          <p:nvPr>
            <p:ph type="title"/>
          </p:nvPr>
        </p:nvSpPr>
        <p:spPr>
          <a:xfrm>
            <a:off x="782723" y="873940"/>
            <a:ext cx="3696218" cy="1035781"/>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nchor="ctr">
            <a:normAutofit/>
          </a:bodyPr>
          <a:lstStyle/>
          <a:p>
            <a:pPr>
              <a:lnSpc>
                <a:spcPct val="90000"/>
              </a:lnSpc>
            </a:pPr>
            <a:r>
              <a:rPr lang="tr-TR" altLang="tr-TR" sz="2600" b="1"/>
              <a:t>Sınavlara Nasıl Hazırlanmalı/Çalışmalı</a:t>
            </a:r>
            <a:endParaRPr lang="ru-RU" altLang="tr-TR" sz="2600" b="1"/>
          </a:p>
        </p:txBody>
      </p:sp>
      <p:sp>
        <p:nvSpPr>
          <p:cNvPr id="17413" name="Rectangle 5">
            <a:extLst>
              <a:ext uri="{FF2B5EF4-FFF2-40B4-BE49-F238E27FC236}">
                <a16:creationId xmlns:a16="http://schemas.microsoft.com/office/drawing/2014/main" id="{A8891940-CE38-4FBE-8AA0-E4789EF9BBAD}"/>
              </a:ext>
            </a:extLst>
          </p:cNvPr>
          <p:cNvSpPr>
            <a:spLocks noGrp="1" noChangeArrowheads="1"/>
          </p:cNvSpPr>
          <p:nvPr>
            <p:ph type="body" idx="1"/>
          </p:nvPr>
        </p:nvSpPr>
        <p:spPr>
          <a:xfrm>
            <a:off x="783771" y="2524721"/>
            <a:ext cx="3743722" cy="3677123"/>
          </a:xfrm>
        </p:spPr>
        <p:txBody>
          <a:bodyPr anchor="ctr">
            <a:normAutofit/>
          </a:bodyPr>
          <a:lstStyle/>
          <a:p>
            <a:r>
              <a:rPr lang="tr-TR" altLang="ko-KR" sz="1600">
                <a:latin typeface="Verdana" panose="020B0604030504040204" pitchFamily="34" charset="0"/>
                <a:ea typeface="굴림" panose="020B0503020000020004" pitchFamily="34" charset="-127"/>
              </a:rPr>
              <a:t>Öncelikle </a:t>
            </a:r>
            <a:r>
              <a:rPr lang="tr-TR" altLang="ko-KR" sz="1600" b="1">
                <a:latin typeface="Verdana" panose="020B0604030504040204" pitchFamily="34" charset="0"/>
                <a:ea typeface="굴림" panose="020B0503020000020004" pitchFamily="34" charset="-127"/>
              </a:rPr>
              <a:t>KARAR </a:t>
            </a:r>
            <a:r>
              <a:rPr lang="tr-TR" altLang="ko-KR" sz="1600">
                <a:latin typeface="Verdana" panose="020B0604030504040204" pitchFamily="34" charset="0"/>
                <a:ea typeface="굴림" panose="020B0503020000020004" pitchFamily="34" charset="-127"/>
              </a:rPr>
              <a:t>vermek,</a:t>
            </a:r>
          </a:p>
          <a:p>
            <a:r>
              <a:rPr lang="tr-TR" altLang="ko-KR" sz="1600">
                <a:latin typeface="Verdana" panose="020B0604030504040204" pitchFamily="34" charset="0"/>
                <a:ea typeface="굴림" panose="020B0503020000020004" pitchFamily="34" charset="-127"/>
              </a:rPr>
              <a:t>İlk </a:t>
            </a:r>
            <a:r>
              <a:rPr lang="tr-TR" altLang="ko-KR" sz="1600" b="1">
                <a:latin typeface="Verdana" panose="020B0604030504040204" pitchFamily="34" charset="0"/>
                <a:ea typeface="굴림" panose="020B0503020000020004" pitchFamily="34" charset="-127"/>
              </a:rPr>
              <a:t>ADIMI</a:t>
            </a:r>
            <a:r>
              <a:rPr lang="tr-TR" altLang="ko-KR" sz="1600">
                <a:latin typeface="Verdana" panose="020B0604030504040204" pitchFamily="34" charset="0"/>
                <a:ea typeface="굴림" panose="020B0503020000020004" pitchFamily="34" charset="-127"/>
              </a:rPr>
              <a:t> atmak,</a:t>
            </a:r>
          </a:p>
          <a:p>
            <a:r>
              <a:rPr lang="tr-TR" altLang="ko-KR" sz="1600">
                <a:latin typeface="Verdana" panose="020B0604030504040204" pitchFamily="34" charset="0"/>
                <a:ea typeface="굴림" panose="020B0503020000020004" pitchFamily="34" charset="-127"/>
              </a:rPr>
              <a:t>Zamanı </a:t>
            </a:r>
            <a:r>
              <a:rPr lang="tr-TR" altLang="ko-KR" sz="1600" b="1">
                <a:latin typeface="Verdana" panose="020B0604030504040204" pitchFamily="34" charset="0"/>
                <a:ea typeface="굴림" panose="020B0503020000020004" pitchFamily="34" charset="-127"/>
              </a:rPr>
              <a:t>PLANLAMAK</a:t>
            </a:r>
            <a:r>
              <a:rPr lang="tr-TR" altLang="ko-KR" sz="1600">
                <a:latin typeface="Verdana" panose="020B0604030504040204" pitchFamily="34" charset="0"/>
                <a:ea typeface="굴림" panose="020B0503020000020004" pitchFamily="34" charset="-127"/>
              </a:rPr>
              <a:t>,</a:t>
            </a:r>
          </a:p>
          <a:p>
            <a:r>
              <a:rPr lang="tr-TR" altLang="ko-KR" sz="1600">
                <a:latin typeface="Verdana" panose="020B0604030504040204" pitchFamily="34" charset="0"/>
                <a:ea typeface="굴림" panose="020B0503020000020004" pitchFamily="34" charset="-127"/>
              </a:rPr>
              <a:t>Çok çalışmak yerine </a:t>
            </a:r>
            <a:r>
              <a:rPr lang="tr-TR" altLang="ko-KR" sz="1600" b="1">
                <a:latin typeface="Verdana" panose="020B0604030504040204" pitchFamily="34" charset="0"/>
                <a:ea typeface="굴림" panose="020B0503020000020004" pitchFamily="34" charset="-127"/>
              </a:rPr>
              <a:t>ETKİN</a:t>
            </a:r>
            <a:r>
              <a:rPr lang="tr-TR" altLang="ko-KR" sz="1600">
                <a:latin typeface="Verdana" panose="020B0604030504040204" pitchFamily="34" charset="0"/>
                <a:ea typeface="굴림" panose="020B0503020000020004" pitchFamily="34" charset="-127"/>
              </a:rPr>
              <a:t> çalışmak,</a:t>
            </a:r>
          </a:p>
          <a:p>
            <a:r>
              <a:rPr lang="tr-TR" altLang="ko-KR" sz="1600">
                <a:latin typeface="Verdana" panose="020B0604030504040204" pitchFamily="34" charset="0"/>
                <a:ea typeface="굴림" panose="020B0503020000020004" pitchFamily="34" charset="-127"/>
              </a:rPr>
              <a:t>Bilgiyi yeniden </a:t>
            </a:r>
            <a:r>
              <a:rPr lang="tr-TR" altLang="ko-KR" sz="1600" b="1">
                <a:latin typeface="Verdana" panose="020B0604030504040204" pitchFamily="34" charset="0"/>
                <a:ea typeface="굴림" panose="020B0503020000020004" pitchFamily="34" charset="-127"/>
              </a:rPr>
              <a:t>YAPILANDIRMAK</a:t>
            </a:r>
            <a:r>
              <a:rPr lang="tr-TR" altLang="ko-KR" sz="1600">
                <a:latin typeface="Verdana" panose="020B0604030504040204" pitchFamily="34" charset="0"/>
                <a:ea typeface="굴림" panose="020B0503020000020004" pitchFamily="34" charset="-127"/>
              </a:rPr>
              <a:t>,</a:t>
            </a:r>
          </a:p>
          <a:p>
            <a:r>
              <a:rPr lang="tr-TR" altLang="ko-KR" sz="1600">
                <a:latin typeface="Verdana" panose="020B0604030504040204" pitchFamily="34" charset="0"/>
                <a:ea typeface="굴림" panose="020B0503020000020004" pitchFamily="34" charset="-127"/>
              </a:rPr>
              <a:t>Öğrendiklerini </a:t>
            </a:r>
            <a:r>
              <a:rPr lang="tr-TR" altLang="ko-KR" sz="1600" b="1">
                <a:latin typeface="Verdana" panose="020B0604030504040204" pitchFamily="34" charset="0"/>
                <a:ea typeface="굴림" panose="020B0503020000020004" pitchFamily="34" charset="-127"/>
              </a:rPr>
              <a:t>TEKRAR ETMEK</a:t>
            </a:r>
            <a:r>
              <a:rPr lang="tr-TR" altLang="ko-KR" sz="1600">
                <a:latin typeface="Verdana" panose="020B0604030504040204" pitchFamily="34" charset="0"/>
                <a:ea typeface="굴림" panose="020B0503020000020004" pitchFamily="34" charset="-127"/>
              </a:rPr>
              <a:t>,</a:t>
            </a:r>
          </a:p>
          <a:p>
            <a:r>
              <a:rPr lang="tr-TR" altLang="ko-KR" sz="1600">
                <a:latin typeface="Verdana" panose="020B0604030504040204" pitchFamily="34" charset="0"/>
                <a:ea typeface="굴림" panose="020B0503020000020004" pitchFamily="34" charset="-127"/>
              </a:rPr>
              <a:t>Farklı kaynaklardan </a:t>
            </a:r>
            <a:r>
              <a:rPr lang="tr-TR" altLang="ko-KR" sz="1600" b="1">
                <a:latin typeface="Verdana" panose="020B0604030504040204" pitchFamily="34" charset="0"/>
                <a:ea typeface="굴림" panose="020B0503020000020004" pitchFamily="34" charset="-127"/>
              </a:rPr>
              <a:t>SORU ÇÖZMEK,</a:t>
            </a:r>
          </a:p>
          <a:p>
            <a:r>
              <a:rPr lang="tr-TR" altLang="tr-TR" sz="1600">
                <a:latin typeface="Verdana" panose="020B0604030504040204" pitchFamily="34" charset="0"/>
                <a:ea typeface="굴림" panose="020B0503020000020004" pitchFamily="34" charset="-127"/>
              </a:rPr>
              <a:t>Eksiklerini</a:t>
            </a:r>
            <a:r>
              <a:rPr lang="tr-TR" altLang="tr-TR" sz="1600" b="1">
                <a:latin typeface="Verdana" panose="020B0604030504040204" pitchFamily="34" charset="0"/>
                <a:ea typeface="굴림" panose="020B0503020000020004" pitchFamily="34" charset="-127"/>
              </a:rPr>
              <a:t> TAMAMLAMAK.</a:t>
            </a:r>
            <a:endParaRPr lang="ru-RU" altLang="tr-TR" sz="1600"/>
          </a:p>
        </p:txBody>
      </p:sp>
      <p:pic>
        <p:nvPicPr>
          <p:cNvPr id="3" name="Resim 2" descr="metin, portakal içeren bir resim&#10;&#10;Açıklama otomatik olarak oluşturuldu">
            <a:extLst>
              <a:ext uri="{FF2B5EF4-FFF2-40B4-BE49-F238E27FC236}">
                <a16:creationId xmlns:a16="http://schemas.microsoft.com/office/drawing/2014/main" id="{BA6CE54C-81E7-4D34-BFF7-1F1D21446F9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2556" r="28449" b="-1"/>
          <a:stretch/>
        </p:blipFill>
        <p:spPr>
          <a:xfrm>
            <a:off x="5091287" y="613147"/>
            <a:ext cx="3424063" cy="5593443"/>
          </a:xfrm>
          <a:prstGeom prst="rect">
            <a:avLst/>
          </a:prstGeom>
        </p:spPr>
      </p:pic>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40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Rectangle 2">
            <a:extLst>
              <a:ext uri="{FF2B5EF4-FFF2-40B4-BE49-F238E27FC236}">
                <a16:creationId xmlns:a16="http://schemas.microsoft.com/office/drawing/2014/main" id="{07CA21B9-C5B7-4169-97FA-0B9DEFCC0062}"/>
              </a:ext>
            </a:extLst>
          </p:cNvPr>
          <p:cNvSpPr>
            <a:spLocks noGrp="1" noChangeArrowheads="1"/>
          </p:cNvSpPr>
          <p:nvPr>
            <p:ph type="title"/>
          </p:nvPr>
        </p:nvSpPr>
        <p:spPr>
          <a:xfrm>
            <a:off x="442170" y="856180"/>
            <a:ext cx="3420438" cy="1128068"/>
          </a:xfrm>
        </p:spPr>
        <p:txBody>
          <a:bodyPr anchor="ctr">
            <a:normAutofit/>
          </a:bodyPr>
          <a:lstStyle/>
          <a:p>
            <a:r>
              <a:rPr lang="tr-TR" altLang="tr-TR" sz="3500" b="1"/>
              <a:t>Ne Yapmamalı?</a:t>
            </a:r>
            <a:endParaRPr lang="en-US" altLang="tr-TR" sz="3500"/>
          </a:p>
        </p:txBody>
      </p:sp>
      <p:grpSp>
        <p:nvGrpSpPr>
          <p:cNvPr id="193" name="Group 19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94" name="Rectangle 19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8942C5DD-BA01-4BB4-814E-59EB49F4B72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5345" r="23012" b="1"/>
          <a:stretch/>
        </p:blipFill>
        <p:spPr>
          <a:xfrm>
            <a:off x="523263" y="2266254"/>
            <a:ext cx="2900278" cy="3748638"/>
          </a:xfrm>
          <a:prstGeom prst="rect">
            <a:avLst/>
          </a:prstGeom>
          <a:ln>
            <a:noFill/>
          </a:ln>
          <a:effectLst>
            <a:softEdge rad="112500"/>
          </a:effectLst>
        </p:spPr>
      </p:pic>
      <p:sp>
        <p:nvSpPr>
          <p:cNvPr id="60419" name="Rectangle 3">
            <a:extLst>
              <a:ext uri="{FF2B5EF4-FFF2-40B4-BE49-F238E27FC236}">
                <a16:creationId xmlns:a16="http://schemas.microsoft.com/office/drawing/2014/main" id="{069B6298-4720-4801-B2CB-DEA7CAD2EB69}"/>
              </a:ext>
            </a:extLst>
          </p:cNvPr>
          <p:cNvSpPr>
            <a:spLocks noGrp="1" noChangeArrowheads="1"/>
          </p:cNvSpPr>
          <p:nvPr>
            <p:ph type="body" idx="1"/>
          </p:nvPr>
        </p:nvSpPr>
        <p:spPr>
          <a:xfrm>
            <a:off x="4555572" y="2773149"/>
            <a:ext cx="3924594" cy="2734847"/>
          </a:xfrm>
        </p:spPr>
        <p:txBody>
          <a:bodyPr anchor="ctr">
            <a:normAutofit/>
          </a:bodyPr>
          <a:lstStyle/>
          <a:p>
            <a:pPr algn="r"/>
            <a:r>
              <a:rPr lang="tr-TR" altLang="ko-KR" sz="1700" dirty="0">
                <a:latin typeface="Verdana" panose="020B0604030504040204" pitchFamily="34" charset="0"/>
                <a:ea typeface="굴림" panose="020B0503020000020004" pitchFamily="34" charset="-127"/>
              </a:rPr>
              <a:t>Yan gelip </a:t>
            </a:r>
            <a:r>
              <a:rPr lang="tr-TR" altLang="ko-KR" sz="1700" b="1" dirty="0">
                <a:latin typeface="Verdana" panose="020B0604030504040204" pitchFamily="34" charset="0"/>
                <a:ea typeface="굴림" panose="020B0503020000020004" pitchFamily="34" charset="-127"/>
              </a:rPr>
              <a:t>yatmamalı</a:t>
            </a:r>
            <a:r>
              <a:rPr lang="tr-TR" altLang="ko-KR" sz="1700" dirty="0">
                <a:latin typeface="Verdana" panose="020B0604030504040204" pitchFamily="34" charset="0"/>
                <a:ea typeface="굴림" panose="020B0503020000020004" pitchFamily="34" charset="-127"/>
              </a:rPr>
              <a:t>,</a:t>
            </a:r>
          </a:p>
          <a:p>
            <a:pPr algn="r"/>
            <a:r>
              <a:rPr lang="tr-TR" altLang="ko-KR" sz="1700" dirty="0">
                <a:latin typeface="Verdana" panose="020B0604030504040204" pitchFamily="34" charset="0"/>
                <a:ea typeface="굴림" panose="020B0503020000020004" pitchFamily="34" charset="-127"/>
              </a:rPr>
              <a:t>Plansız hareket </a:t>
            </a:r>
            <a:r>
              <a:rPr lang="tr-TR" altLang="ko-KR" sz="1700" b="1" dirty="0">
                <a:latin typeface="Verdana" panose="020B0604030504040204" pitchFamily="34" charset="0"/>
                <a:ea typeface="굴림" panose="020B0503020000020004" pitchFamily="34" charset="-127"/>
              </a:rPr>
              <a:t>etmemeli</a:t>
            </a:r>
            <a:r>
              <a:rPr lang="tr-TR" altLang="ko-KR" sz="1700" dirty="0">
                <a:latin typeface="Verdana" panose="020B0604030504040204" pitchFamily="34" charset="0"/>
                <a:ea typeface="굴림" panose="020B0503020000020004" pitchFamily="34" charset="-127"/>
              </a:rPr>
              <a:t>,</a:t>
            </a:r>
          </a:p>
          <a:p>
            <a:pPr algn="r"/>
            <a:r>
              <a:rPr lang="tr-TR" altLang="ko-KR" sz="1700" dirty="0">
                <a:latin typeface="Verdana" panose="020B0604030504040204" pitchFamily="34" charset="0"/>
                <a:ea typeface="굴림" panose="020B0503020000020004" pitchFamily="34" charset="-127"/>
              </a:rPr>
              <a:t>Bilinçsizce çok fazla </a:t>
            </a:r>
            <a:r>
              <a:rPr lang="tr-TR" altLang="ko-KR" sz="1700" b="1" dirty="0">
                <a:latin typeface="Verdana" panose="020B0604030504040204" pitchFamily="34" charset="0"/>
                <a:ea typeface="굴림" panose="020B0503020000020004" pitchFamily="34" charset="-127"/>
              </a:rPr>
              <a:t>çalışmamalı</a:t>
            </a:r>
            <a:r>
              <a:rPr lang="tr-TR" altLang="ko-KR" sz="1700" dirty="0">
                <a:latin typeface="Verdana" panose="020B0604030504040204" pitchFamily="34" charset="0"/>
                <a:ea typeface="굴림" panose="020B0503020000020004" pitchFamily="34" charset="-127"/>
              </a:rPr>
              <a:t>,</a:t>
            </a:r>
          </a:p>
          <a:p>
            <a:pPr algn="r"/>
            <a:r>
              <a:rPr lang="tr-TR" altLang="ko-KR" sz="1700" dirty="0">
                <a:latin typeface="Verdana" panose="020B0604030504040204" pitchFamily="34" charset="0"/>
                <a:ea typeface="굴림" panose="020B0503020000020004" pitchFamily="34" charset="-127"/>
              </a:rPr>
              <a:t>Dikkati dağıtacak ortamlarda ders çalışmaya </a:t>
            </a:r>
            <a:r>
              <a:rPr lang="tr-TR" altLang="ko-KR" sz="1700" b="1" dirty="0">
                <a:latin typeface="Verdana" panose="020B0604030504040204" pitchFamily="34" charset="0"/>
                <a:ea typeface="굴림" panose="020B0503020000020004" pitchFamily="34" charset="-127"/>
              </a:rPr>
              <a:t>başlamamalı</a:t>
            </a:r>
            <a:r>
              <a:rPr lang="tr-TR" altLang="ko-KR" sz="1700" dirty="0">
                <a:latin typeface="Verdana" panose="020B0604030504040204" pitchFamily="34" charset="0"/>
                <a:ea typeface="굴림" panose="020B0503020000020004" pitchFamily="34" charset="-127"/>
              </a:rPr>
              <a:t>,</a:t>
            </a:r>
          </a:p>
          <a:p>
            <a:pPr algn="r"/>
            <a:endParaRPr lang="en-US" altLang="tr-TR"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DE845FE-241C-4DF9-92E8-211D57AE755D}"/>
              </a:ext>
            </a:extLst>
          </p:cNvPr>
          <p:cNvSpPr>
            <a:spLocks noGrp="1"/>
          </p:cNvSpPr>
          <p:nvPr>
            <p:ph type="title"/>
          </p:nvPr>
        </p:nvSpPr>
        <p:spPr>
          <a:xfrm>
            <a:off x="595246" y="386930"/>
            <a:ext cx="7549592" cy="1298448"/>
          </a:xfrm>
        </p:spPr>
        <p:txBody>
          <a:bodyPr anchor="b">
            <a:normAutofit/>
          </a:bodyPr>
          <a:lstStyle/>
          <a:p>
            <a:r>
              <a:rPr lang="tr-TR" sz="4200" b="1">
                <a:latin typeface="Verdana" panose="020B0604030504040204" pitchFamily="34" charset="0"/>
                <a:ea typeface="Verdana" panose="020B0604030504040204" pitchFamily="34" charset="0"/>
              </a:rPr>
              <a:t>Etkin Öğrenme İçin...</a:t>
            </a:r>
          </a:p>
        </p:txBody>
      </p:sp>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CB9E0D9-805B-433E-B54E-82E52DD9C118}"/>
              </a:ext>
            </a:extLst>
          </p:cNvPr>
          <p:cNvSpPr>
            <a:spLocks noGrp="1"/>
          </p:cNvSpPr>
          <p:nvPr>
            <p:ph idx="1"/>
          </p:nvPr>
        </p:nvSpPr>
        <p:spPr>
          <a:xfrm>
            <a:off x="595244" y="2203078"/>
            <a:ext cx="4729149" cy="4267991"/>
          </a:xfrm>
        </p:spPr>
        <p:txBody>
          <a:bodyPr anchor="ctr">
            <a:noAutofit/>
          </a:bodyPr>
          <a:lstStyle/>
          <a:p>
            <a:pPr algn="just">
              <a:lnSpc>
                <a:spcPct val="90000"/>
              </a:lnSpc>
            </a:pPr>
            <a:r>
              <a:rPr lang="tr-TR" sz="1650" dirty="0">
                <a:latin typeface="Verdana" panose="020B0604030504040204" pitchFamily="34" charset="0"/>
                <a:ea typeface="Verdana" panose="020B0604030504040204" pitchFamily="34" charset="0"/>
              </a:rPr>
              <a:t>Ders çalışma taslağı oluştur,</a:t>
            </a:r>
          </a:p>
          <a:p>
            <a:pPr algn="just">
              <a:lnSpc>
                <a:spcPct val="90000"/>
              </a:lnSpc>
            </a:pPr>
            <a:r>
              <a:rPr lang="tr-TR" sz="1650" dirty="0">
                <a:latin typeface="Verdana" panose="020B0604030504040204" pitchFamily="34" charset="0"/>
                <a:ea typeface="Verdana" panose="020B0604030504040204" pitchFamily="34" charset="0"/>
              </a:rPr>
              <a:t>Zaman ayarlı bir program yap,</a:t>
            </a:r>
          </a:p>
          <a:p>
            <a:pPr algn="just">
              <a:lnSpc>
                <a:spcPct val="90000"/>
              </a:lnSpc>
            </a:pPr>
            <a:r>
              <a:rPr lang="tr-TR" sz="1650" dirty="0">
                <a:latin typeface="Verdana" panose="020B0604030504040204" pitchFamily="34" charset="0"/>
                <a:ea typeface="Verdana" panose="020B0604030504040204" pitchFamily="34" charset="0"/>
              </a:rPr>
              <a:t>Oluşturduğun programa bağlı kal,</a:t>
            </a:r>
          </a:p>
          <a:p>
            <a:pPr algn="just">
              <a:lnSpc>
                <a:spcPct val="90000"/>
              </a:lnSpc>
            </a:pPr>
            <a:r>
              <a:rPr lang="tr-TR" sz="1650" dirty="0">
                <a:latin typeface="Verdana" panose="020B0604030504040204" pitchFamily="34" charset="0"/>
                <a:ea typeface="Verdana" panose="020B0604030504040204" pitchFamily="34" charset="0"/>
              </a:rPr>
              <a:t>Ortamı ve materyalleri düzenle,</a:t>
            </a:r>
          </a:p>
          <a:p>
            <a:pPr algn="just">
              <a:lnSpc>
                <a:spcPct val="90000"/>
              </a:lnSpc>
            </a:pPr>
            <a:r>
              <a:rPr lang="tr-TR" sz="1650" dirty="0">
                <a:latin typeface="Verdana" panose="020B0604030504040204" pitchFamily="34" charset="0"/>
                <a:ea typeface="Verdana" panose="020B0604030504040204" pitchFamily="34" charset="0"/>
              </a:rPr>
              <a:t>Ders öncesinde not al ve katıl,</a:t>
            </a:r>
          </a:p>
          <a:p>
            <a:pPr algn="just">
              <a:lnSpc>
                <a:spcPct val="90000"/>
              </a:lnSpc>
            </a:pPr>
            <a:r>
              <a:rPr lang="tr-TR" sz="1650" dirty="0">
                <a:latin typeface="Verdana" panose="020B0604030504040204" pitchFamily="34" charset="0"/>
                <a:ea typeface="Verdana" panose="020B0604030504040204" pitchFamily="34" charset="0"/>
              </a:rPr>
              <a:t>Soru sor,</a:t>
            </a:r>
          </a:p>
          <a:p>
            <a:pPr algn="just">
              <a:lnSpc>
                <a:spcPct val="90000"/>
              </a:lnSpc>
            </a:pPr>
            <a:r>
              <a:rPr lang="tr-TR" sz="1650" dirty="0">
                <a:latin typeface="Verdana" panose="020B0604030504040204" pitchFamily="34" charset="0"/>
                <a:ea typeface="Verdana" panose="020B0604030504040204" pitchFamily="34" charset="0"/>
              </a:rPr>
              <a:t>Dersi derste öğren,</a:t>
            </a:r>
          </a:p>
          <a:p>
            <a:pPr algn="just">
              <a:lnSpc>
                <a:spcPct val="90000"/>
              </a:lnSpc>
            </a:pPr>
            <a:r>
              <a:rPr lang="tr-TR" sz="1650" dirty="0">
                <a:latin typeface="Verdana" panose="020B0604030504040204" pitchFamily="34" charset="0"/>
                <a:ea typeface="Verdana" panose="020B0604030504040204" pitchFamily="34" charset="0"/>
              </a:rPr>
              <a:t>Tekrar yap,</a:t>
            </a:r>
          </a:p>
          <a:p>
            <a:pPr algn="just">
              <a:lnSpc>
                <a:spcPct val="90000"/>
              </a:lnSpc>
            </a:pPr>
            <a:r>
              <a:rPr lang="tr-TR" sz="1650" dirty="0">
                <a:latin typeface="Verdana" panose="020B0604030504040204" pitchFamily="34" charset="0"/>
                <a:ea typeface="Verdana" panose="020B0604030504040204" pitchFamily="34" charset="0"/>
              </a:rPr>
              <a:t>Dikkat dağıtıcılardan uzaklaş,</a:t>
            </a:r>
          </a:p>
          <a:p>
            <a:pPr algn="just">
              <a:lnSpc>
                <a:spcPct val="90000"/>
              </a:lnSpc>
            </a:pPr>
            <a:r>
              <a:rPr lang="tr-TR" sz="1650" dirty="0">
                <a:latin typeface="Verdana" panose="020B0604030504040204" pitchFamily="34" charset="0"/>
                <a:ea typeface="Verdana" panose="020B0604030504040204" pitchFamily="34" charset="0"/>
              </a:rPr>
              <a:t>Yeni bilgiler ile geçmiş bilgilerin arasında bağlantı kur,</a:t>
            </a:r>
          </a:p>
          <a:p>
            <a:pPr algn="just">
              <a:lnSpc>
                <a:spcPct val="90000"/>
              </a:lnSpc>
            </a:pPr>
            <a:r>
              <a:rPr lang="tr-TR" sz="1650" dirty="0">
                <a:latin typeface="Verdana" panose="020B0604030504040204" pitchFamily="34" charset="0"/>
                <a:ea typeface="Verdana" panose="020B0604030504040204" pitchFamily="34" charset="0"/>
              </a:rPr>
              <a:t>İpucu bularak hatırlatıcılar kullan,</a:t>
            </a:r>
          </a:p>
          <a:p>
            <a:pPr algn="just">
              <a:lnSpc>
                <a:spcPct val="90000"/>
              </a:lnSpc>
            </a:pPr>
            <a:r>
              <a:rPr lang="tr-TR" sz="1650" dirty="0">
                <a:latin typeface="Verdana" panose="020B0604030504040204" pitchFamily="34" charset="0"/>
                <a:ea typeface="Verdana" panose="020B0604030504040204" pitchFamily="34" charset="0"/>
              </a:rPr>
              <a:t>Oku,</a:t>
            </a:r>
          </a:p>
          <a:p>
            <a:pPr algn="just">
              <a:lnSpc>
                <a:spcPct val="90000"/>
              </a:lnSpc>
            </a:pPr>
            <a:r>
              <a:rPr lang="tr-TR" sz="1650" dirty="0">
                <a:latin typeface="Verdana" panose="020B0604030504040204" pitchFamily="34" charset="0"/>
                <a:ea typeface="Verdana" panose="020B0604030504040204" pitchFamily="34" charset="0"/>
              </a:rPr>
              <a:t>Son olarak beslenmene ve uyku düzenine dikkat et...</a:t>
            </a:r>
          </a:p>
        </p:txBody>
      </p:sp>
      <p:pic>
        <p:nvPicPr>
          <p:cNvPr id="5" name="Resim 4" descr="metin, vektör grafikler içeren bir resim&#10;&#10;Açıklama otomatik olarak oluşturuldu">
            <a:extLst>
              <a:ext uri="{FF2B5EF4-FFF2-40B4-BE49-F238E27FC236}">
                <a16:creationId xmlns:a16="http://schemas.microsoft.com/office/drawing/2014/main" id="{E47D7207-4292-444E-A007-D61142A0CE7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8484" b="2"/>
          <a:stretch/>
        </p:blipFill>
        <p:spPr>
          <a:xfrm>
            <a:off x="5443897" y="3253436"/>
            <a:ext cx="3104858" cy="2985523"/>
          </a:xfrm>
          <a:prstGeom prst="rect">
            <a:avLst/>
          </a:prstGeom>
          <a:ln>
            <a:noFill/>
          </a:ln>
          <a:effectLst>
            <a:softEdge rad="112500"/>
          </a:effectLst>
        </p:spPr>
      </p:pic>
      <p:sp>
        <p:nvSpPr>
          <p:cNvPr id="28" name="Rectangle 2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39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DE845FE-241C-4DF9-92E8-211D57AE755D}"/>
              </a:ext>
            </a:extLst>
          </p:cNvPr>
          <p:cNvSpPr>
            <a:spLocks noGrp="1"/>
          </p:cNvSpPr>
          <p:nvPr>
            <p:ph type="title"/>
          </p:nvPr>
        </p:nvSpPr>
        <p:spPr>
          <a:xfrm>
            <a:off x="483798" y="525982"/>
            <a:ext cx="3212237" cy="1200361"/>
          </a:xfrm>
        </p:spPr>
        <p:txBody>
          <a:bodyPr anchor="b">
            <a:normAutofit/>
          </a:bodyPr>
          <a:lstStyle/>
          <a:p>
            <a:pPr>
              <a:lnSpc>
                <a:spcPct val="90000"/>
              </a:lnSpc>
            </a:pPr>
            <a:r>
              <a:rPr lang="tr-TR" sz="2600" b="1">
                <a:latin typeface="Verdana" panose="020B0604030504040204" pitchFamily="34" charset="0"/>
                <a:ea typeface="Verdana" panose="020B0604030504040204" pitchFamily="34" charset="0"/>
              </a:rPr>
              <a:t>Sınavlarda Derece Yapan Öğrenciler:</a:t>
            </a:r>
          </a:p>
        </p:txBody>
      </p:sp>
      <p:sp>
        <p:nvSpPr>
          <p:cNvPr id="35" name="Rectangle 3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CB9E0D9-805B-433E-B54E-82E52DD9C118}"/>
              </a:ext>
            </a:extLst>
          </p:cNvPr>
          <p:cNvSpPr>
            <a:spLocks noGrp="1"/>
          </p:cNvSpPr>
          <p:nvPr>
            <p:ph idx="1"/>
          </p:nvPr>
        </p:nvSpPr>
        <p:spPr>
          <a:xfrm>
            <a:off x="483799" y="2031101"/>
            <a:ext cx="3212238" cy="3511943"/>
          </a:xfrm>
        </p:spPr>
        <p:txBody>
          <a:bodyPr anchor="ctr">
            <a:normAutofit/>
          </a:bodyPr>
          <a:lstStyle/>
          <a:p>
            <a:pPr>
              <a:lnSpc>
                <a:spcPct val="90000"/>
              </a:lnSpc>
            </a:pPr>
            <a:r>
              <a:rPr lang="tr-TR" sz="1500" dirty="0">
                <a:latin typeface="Verdana" panose="020B0604030504040204" pitchFamily="34" charset="0"/>
                <a:ea typeface="Verdana" panose="020B0604030504040204" pitchFamily="34" charset="0"/>
              </a:rPr>
              <a:t>Nasıl ders çalışacağımı öğrenerek işe koyuldum...</a:t>
            </a:r>
          </a:p>
          <a:p>
            <a:pPr>
              <a:lnSpc>
                <a:spcPct val="90000"/>
              </a:lnSpc>
            </a:pPr>
            <a:r>
              <a:rPr lang="tr-TR" sz="1500" dirty="0">
                <a:latin typeface="Verdana" panose="020B0604030504040204" pitchFamily="34" charset="0"/>
                <a:ea typeface="Verdana" panose="020B0604030504040204" pitchFamily="34" charset="0"/>
              </a:rPr>
              <a:t>Yaptığım işi benimsedim...</a:t>
            </a:r>
          </a:p>
          <a:p>
            <a:pPr>
              <a:lnSpc>
                <a:spcPct val="90000"/>
              </a:lnSpc>
            </a:pPr>
            <a:r>
              <a:rPr lang="tr-TR" sz="1500" dirty="0">
                <a:latin typeface="Verdana" panose="020B0604030504040204" pitchFamily="34" charset="0"/>
                <a:ea typeface="Verdana" panose="020B0604030504040204" pitchFamily="34" charset="0"/>
              </a:rPr>
              <a:t>Konu çalışmadan soru çözmedim...</a:t>
            </a:r>
          </a:p>
          <a:p>
            <a:pPr>
              <a:lnSpc>
                <a:spcPct val="90000"/>
              </a:lnSpc>
            </a:pPr>
            <a:r>
              <a:rPr lang="tr-TR" sz="1500" dirty="0">
                <a:latin typeface="Verdana" panose="020B0604030504040204" pitchFamily="34" charset="0"/>
                <a:ea typeface="Verdana" panose="020B0604030504040204" pitchFamily="34" charset="0"/>
              </a:rPr>
              <a:t>Bol bol soru çözdüm...</a:t>
            </a:r>
          </a:p>
          <a:p>
            <a:pPr>
              <a:lnSpc>
                <a:spcPct val="90000"/>
              </a:lnSpc>
            </a:pPr>
            <a:r>
              <a:rPr lang="tr-TR" sz="1500" dirty="0">
                <a:latin typeface="Verdana" panose="020B0604030504040204" pitchFamily="34" charset="0"/>
                <a:ea typeface="Verdana" panose="020B0604030504040204" pitchFamily="34" charset="0"/>
              </a:rPr>
              <a:t>Arkadaşlarımdan ve öğretmenlerimden destek aldım...</a:t>
            </a:r>
          </a:p>
          <a:p>
            <a:pPr>
              <a:lnSpc>
                <a:spcPct val="90000"/>
              </a:lnSpc>
            </a:pPr>
            <a:r>
              <a:rPr lang="tr-TR" sz="1500" dirty="0">
                <a:latin typeface="Verdana" panose="020B0604030504040204" pitchFamily="34" charset="0"/>
                <a:ea typeface="Verdana" panose="020B0604030504040204" pitchFamily="34" charset="0"/>
              </a:rPr>
              <a:t>Çokça kitap okudum...</a:t>
            </a:r>
          </a:p>
          <a:p>
            <a:pPr>
              <a:lnSpc>
                <a:spcPct val="90000"/>
              </a:lnSpc>
            </a:pPr>
            <a:r>
              <a:rPr lang="tr-TR" sz="1500" dirty="0">
                <a:latin typeface="Verdana" panose="020B0604030504040204" pitchFamily="34" charset="0"/>
                <a:ea typeface="Verdana" panose="020B0604030504040204" pitchFamily="34" charset="0"/>
              </a:rPr>
              <a:t>Teknolojiden uzak kaldım...</a:t>
            </a:r>
          </a:p>
        </p:txBody>
      </p:sp>
      <p:sp>
        <p:nvSpPr>
          <p:cNvPr id="37" name="Rectangle 3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E513E2C5-CF5F-4CB3-A475-FBF714FA9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803" y="2468362"/>
            <a:ext cx="4221014" cy="1688405"/>
          </a:xfrm>
          <a:prstGeom prst="rect">
            <a:avLst/>
          </a:prstGeom>
        </p:spPr>
      </p:pic>
    </p:spTree>
    <p:extLst>
      <p:ext uri="{BB962C8B-B14F-4D97-AF65-F5344CB8AC3E}">
        <p14:creationId xmlns:p14="http://schemas.microsoft.com/office/powerpoint/2010/main" val="176135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DE845FE-241C-4DF9-92E8-211D57AE755D}"/>
              </a:ext>
            </a:extLst>
          </p:cNvPr>
          <p:cNvSpPr>
            <a:spLocks noGrp="1"/>
          </p:cNvSpPr>
          <p:nvPr>
            <p:ph type="title"/>
          </p:nvPr>
        </p:nvSpPr>
        <p:spPr>
          <a:xfrm>
            <a:off x="965199" y="1204109"/>
            <a:ext cx="7517548" cy="857894"/>
          </a:xfrm>
        </p:spPr>
        <p:txBody>
          <a:bodyPr>
            <a:normAutofit/>
          </a:bodyPr>
          <a:lstStyle/>
          <a:p>
            <a:r>
              <a:rPr lang="tr-TR" sz="3200" b="1">
                <a:solidFill>
                  <a:srgbClr val="FFFFFF"/>
                </a:solidFill>
                <a:latin typeface="Verdana" panose="020B0604030504040204" pitchFamily="34" charset="0"/>
                <a:ea typeface="Verdana" panose="020B0604030504040204" pitchFamily="34" charset="0"/>
              </a:rPr>
              <a:t>ABC, Sınava Nasıl Hazırlanmış?</a:t>
            </a:r>
          </a:p>
        </p:txBody>
      </p:sp>
      <p:sp>
        <p:nvSpPr>
          <p:cNvPr id="3" name="İçerik Yer Tutucusu 2">
            <a:extLst>
              <a:ext uri="{FF2B5EF4-FFF2-40B4-BE49-F238E27FC236}">
                <a16:creationId xmlns:a16="http://schemas.microsoft.com/office/drawing/2014/main" id="{CCB9E0D9-805B-433E-B54E-82E52DD9C118}"/>
              </a:ext>
            </a:extLst>
          </p:cNvPr>
          <p:cNvSpPr>
            <a:spLocks noGrp="1"/>
          </p:cNvSpPr>
          <p:nvPr>
            <p:ph idx="1"/>
          </p:nvPr>
        </p:nvSpPr>
        <p:spPr>
          <a:xfrm>
            <a:off x="3779912" y="3040744"/>
            <a:ext cx="5184576" cy="2692512"/>
          </a:xfrm>
        </p:spPr>
        <p:txBody>
          <a:bodyPr>
            <a:noAutofit/>
          </a:bodyPr>
          <a:lstStyle/>
          <a:p>
            <a:pPr algn="just">
              <a:buFont typeface="Wingdings" panose="05000000000000000000" pitchFamily="2" charset="2"/>
              <a:buChar char="ü"/>
            </a:pPr>
            <a:r>
              <a:rPr lang="tr-TR" sz="1500" b="0" i="0" u="none" strike="noStrike" baseline="0" dirty="0">
                <a:solidFill>
                  <a:srgbClr val="000000"/>
                </a:solidFill>
                <a:latin typeface="Verdana" panose="020B0604030504040204" pitchFamily="34" charset="0"/>
                <a:ea typeface="Verdana" panose="020B0604030504040204" pitchFamily="34" charset="0"/>
              </a:rPr>
              <a:t>Sene boyunca denemelerde kötü sonuçlar aldığım oldu ama bu sonuçları bir başarısızlık olarak değil beni daha çok çalışmaya iten bir araç olarak gördüm.</a:t>
            </a:r>
          </a:p>
          <a:p>
            <a:pPr algn="just">
              <a:buFont typeface="Wingdings" panose="05000000000000000000" pitchFamily="2" charset="2"/>
              <a:buChar char="ü"/>
            </a:pPr>
            <a:r>
              <a:rPr lang="tr-TR" sz="1500" b="0" i="0" u="none" strike="noStrike" baseline="0" dirty="0">
                <a:solidFill>
                  <a:srgbClr val="000000"/>
                </a:solidFill>
                <a:latin typeface="Verdana" panose="020B0604030504040204" pitchFamily="34" charset="0"/>
                <a:ea typeface="Verdana" panose="020B0604030504040204" pitchFamily="34" charset="0"/>
              </a:rPr>
              <a:t>Tüm hocalarım gerek sınıf içinde gerek sınıf dışında tüm sorularımı cevapladılar. Bunlara ek olarak düzenli olarak girdiğimiz denemeler bana sürekli yanlışlarımı gösterdi ve beni daha çok çalışmam için hırslandırdı.</a:t>
            </a:r>
          </a:p>
          <a:p>
            <a:pPr algn="just">
              <a:buFont typeface="Wingdings" panose="05000000000000000000" pitchFamily="2" charset="2"/>
              <a:buChar char="ü"/>
            </a:pPr>
            <a:r>
              <a:rPr lang="tr-TR" sz="1500" b="0" i="0" u="none" strike="noStrike" baseline="0" dirty="0">
                <a:solidFill>
                  <a:srgbClr val="000000"/>
                </a:solidFill>
                <a:latin typeface="Verdana" panose="020B0604030504040204" pitchFamily="34" charset="0"/>
                <a:ea typeface="Verdana" panose="020B0604030504040204" pitchFamily="34" charset="0"/>
              </a:rPr>
              <a:t>Öğrendiklerimin kalıcı olması için de, haftalık ve aylık tekrarlar yaptım.</a:t>
            </a:r>
          </a:p>
        </p:txBody>
      </p:sp>
      <p:pic>
        <p:nvPicPr>
          <p:cNvPr id="6" name="Resim 5">
            <a:extLst>
              <a:ext uri="{FF2B5EF4-FFF2-40B4-BE49-F238E27FC236}">
                <a16:creationId xmlns:a16="http://schemas.microsoft.com/office/drawing/2014/main" id="{E513E2C5-CF5F-4CB3-A475-FBF714FA9C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3529" y="3158294"/>
            <a:ext cx="2808311" cy="1881348"/>
          </a:xfrm>
          <a:prstGeom prst="rect">
            <a:avLst/>
          </a:prstGeom>
        </p:spPr>
      </p:pic>
    </p:spTree>
    <p:extLst>
      <p:ext uri="{BB962C8B-B14F-4D97-AF65-F5344CB8AC3E}">
        <p14:creationId xmlns:p14="http://schemas.microsoft.com/office/powerpoint/2010/main" val="415968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DE845FE-241C-4DF9-92E8-211D57AE755D}"/>
              </a:ext>
            </a:extLst>
          </p:cNvPr>
          <p:cNvSpPr>
            <a:spLocks noGrp="1"/>
          </p:cNvSpPr>
          <p:nvPr>
            <p:ph type="title"/>
          </p:nvPr>
        </p:nvSpPr>
        <p:spPr>
          <a:xfrm>
            <a:off x="965199" y="1204109"/>
            <a:ext cx="7517548" cy="857894"/>
          </a:xfrm>
        </p:spPr>
        <p:txBody>
          <a:bodyPr>
            <a:normAutofit/>
          </a:bodyPr>
          <a:lstStyle/>
          <a:p>
            <a:r>
              <a:rPr lang="tr-TR" sz="3200" b="1" dirty="0">
                <a:solidFill>
                  <a:srgbClr val="FFFFFF"/>
                </a:solidFill>
                <a:latin typeface="Verdana" panose="020B0604030504040204" pitchFamily="34" charset="0"/>
                <a:ea typeface="Verdana" panose="020B0604030504040204" pitchFamily="34" charset="0"/>
              </a:rPr>
              <a:t>DEF, Sınava Nasıl Hazırlanmış?</a:t>
            </a:r>
          </a:p>
        </p:txBody>
      </p:sp>
      <p:sp>
        <p:nvSpPr>
          <p:cNvPr id="3" name="İçerik Yer Tutucusu 2">
            <a:extLst>
              <a:ext uri="{FF2B5EF4-FFF2-40B4-BE49-F238E27FC236}">
                <a16:creationId xmlns:a16="http://schemas.microsoft.com/office/drawing/2014/main" id="{CCB9E0D9-805B-433E-B54E-82E52DD9C118}"/>
              </a:ext>
            </a:extLst>
          </p:cNvPr>
          <p:cNvSpPr>
            <a:spLocks noGrp="1"/>
          </p:cNvSpPr>
          <p:nvPr>
            <p:ph idx="1"/>
          </p:nvPr>
        </p:nvSpPr>
        <p:spPr>
          <a:xfrm>
            <a:off x="467544" y="2962451"/>
            <a:ext cx="4392488" cy="2820012"/>
          </a:xfrm>
        </p:spPr>
        <p:txBody>
          <a:bodyPr>
            <a:normAutofit/>
          </a:bodyPr>
          <a:lstStyle/>
          <a:p>
            <a:pPr algn="just">
              <a:buFont typeface="Wingdings" panose="05000000000000000000" pitchFamily="2" charset="2"/>
              <a:buChar char="Ø"/>
            </a:pPr>
            <a:r>
              <a:rPr lang="tr-TR" sz="1500" b="0" i="0" u="none" strike="noStrike" baseline="0" dirty="0">
                <a:solidFill>
                  <a:srgbClr val="000000"/>
                </a:solidFill>
                <a:latin typeface="Verdana" panose="020B0604030504040204" pitchFamily="34" charset="0"/>
                <a:ea typeface="Verdana" panose="020B0604030504040204" pitchFamily="34" charset="0"/>
              </a:rPr>
              <a:t>Sınava hazırlanmak çok uzun bir süreç ve elbette herkesin motivasyonu düşebiliyor. Bu konuda önemli olan motivasyonu uzun süreli kaybetmemek.</a:t>
            </a:r>
          </a:p>
          <a:p>
            <a:pPr algn="just">
              <a:buFont typeface="Wingdings" panose="05000000000000000000" pitchFamily="2" charset="2"/>
              <a:buChar char="Ø"/>
            </a:pPr>
            <a:endParaRPr lang="tr-TR" sz="1500" dirty="0">
              <a:solidFill>
                <a:srgbClr val="000000"/>
              </a:solidFill>
              <a:latin typeface="Verdana" panose="020B0604030504040204" pitchFamily="34" charset="0"/>
              <a:ea typeface="Verdana" panose="020B0604030504040204" pitchFamily="34" charset="0"/>
            </a:endParaRPr>
          </a:p>
          <a:p>
            <a:pPr algn="just">
              <a:buFont typeface="Wingdings" panose="05000000000000000000" pitchFamily="2" charset="2"/>
              <a:buChar char="Ø"/>
            </a:pPr>
            <a:r>
              <a:rPr lang="tr-TR" sz="1500" b="0" i="0" u="none" strike="noStrike" baseline="0" dirty="0">
                <a:solidFill>
                  <a:srgbClr val="000000"/>
                </a:solidFill>
                <a:latin typeface="Verdana" panose="020B0604030504040204" pitchFamily="34" charset="0"/>
                <a:ea typeface="Verdana" panose="020B0604030504040204" pitchFamily="34" charset="0"/>
              </a:rPr>
              <a:t>Sınav yaklaşırken (ki yoğun süreçte) deneme, çıkmış soru ve çapraz derslerin sorularını çözerek sınava tam olarak hazır olduk ve sınava girdim.</a:t>
            </a:r>
          </a:p>
        </p:txBody>
      </p:sp>
      <p:pic>
        <p:nvPicPr>
          <p:cNvPr id="6" name="Resim 5">
            <a:extLst>
              <a:ext uri="{FF2B5EF4-FFF2-40B4-BE49-F238E27FC236}">
                <a16:creationId xmlns:a16="http://schemas.microsoft.com/office/drawing/2014/main" id="{E513E2C5-CF5F-4CB3-A475-FBF714FA9C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49589" y="3140968"/>
            <a:ext cx="2737269" cy="2007509"/>
          </a:xfrm>
          <a:prstGeom prst="rect">
            <a:avLst/>
          </a:prstGeom>
        </p:spPr>
      </p:pic>
    </p:spTree>
    <p:extLst>
      <p:ext uri="{BB962C8B-B14F-4D97-AF65-F5344CB8AC3E}">
        <p14:creationId xmlns:p14="http://schemas.microsoft.com/office/powerpoint/2010/main" val="302770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DE845FE-241C-4DF9-92E8-211D57AE755D}"/>
              </a:ext>
            </a:extLst>
          </p:cNvPr>
          <p:cNvSpPr>
            <a:spLocks noGrp="1"/>
          </p:cNvSpPr>
          <p:nvPr>
            <p:ph type="title"/>
          </p:nvPr>
        </p:nvSpPr>
        <p:spPr>
          <a:xfrm>
            <a:off x="965199" y="1204109"/>
            <a:ext cx="7517548" cy="857894"/>
          </a:xfrm>
        </p:spPr>
        <p:txBody>
          <a:bodyPr>
            <a:normAutofit/>
          </a:bodyPr>
          <a:lstStyle/>
          <a:p>
            <a:r>
              <a:rPr lang="tr-TR" sz="3200" b="1" dirty="0">
                <a:solidFill>
                  <a:srgbClr val="FFFFFF"/>
                </a:solidFill>
                <a:latin typeface="Verdana" panose="020B0604030504040204" pitchFamily="34" charset="0"/>
                <a:ea typeface="Verdana" panose="020B0604030504040204" pitchFamily="34" charset="0"/>
              </a:rPr>
              <a:t>GHI, Sınava Nasıl Hazırlanmış?</a:t>
            </a:r>
          </a:p>
        </p:txBody>
      </p:sp>
      <p:sp>
        <p:nvSpPr>
          <p:cNvPr id="3" name="İçerik Yer Tutucusu 2">
            <a:extLst>
              <a:ext uri="{FF2B5EF4-FFF2-40B4-BE49-F238E27FC236}">
                <a16:creationId xmlns:a16="http://schemas.microsoft.com/office/drawing/2014/main" id="{CCB9E0D9-805B-433E-B54E-82E52DD9C118}"/>
              </a:ext>
            </a:extLst>
          </p:cNvPr>
          <p:cNvSpPr>
            <a:spLocks noGrp="1"/>
          </p:cNvSpPr>
          <p:nvPr>
            <p:ph idx="1"/>
          </p:nvPr>
        </p:nvSpPr>
        <p:spPr>
          <a:xfrm>
            <a:off x="3601951" y="3006468"/>
            <a:ext cx="5184576" cy="2692512"/>
          </a:xfrm>
        </p:spPr>
        <p:txBody>
          <a:bodyPr>
            <a:noAutofit/>
          </a:bodyPr>
          <a:lstStyle/>
          <a:p>
            <a:pPr algn="just">
              <a:buFont typeface="Wingdings" panose="05000000000000000000" pitchFamily="2" charset="2"/>
              <a:buChar char="v"/>
            </a:pPr>
            <a:r>
              <a:rPr lang="tr-TR" sz="1500" b="0" i="0" u="none" strike="noStrike" baseline="0" dirty="0">
                <a:solidFill>
                  <a:srgbClr val="000000"/>
                </a:solidFill>
                <a:latin typeface="Verdana" panose="020B0604030504040204" pitchFamily="34" charset="0"/>
                <a:ea typeface="Verdana" panose="020B0604030504040204" pitchFamily="34" charset="0"/>
              </a:rPr>
              <a:t>Okulda ve kursta olduğumuz denemeler, bilgimi ve eksiklerimi test etme açısından çok faydalı oldu.</a:t>
            </a:r>
          </a:p>
          <a:p>
            <a:pPr algn="just">
              <a:buFont typeface="Wingdings" panose="05000000000000000000" pitchFamily="2" charset="2"/>
              <a:buChar char="v"/>
            </a:pPr>
            <a:endParaRPr lang="tr-TR" sz="1500" dirty="0">
              <a:solidFill>
                <a:srgbClr val="000000"/>
              </a:solidFill>
              <a:latin typeface="Verdana" panose="020B0604030504040204" pitchFamily="34" charset="0"/>
              <a:ea typeface="Verdana" panose="020B0604030504040204" pitchFamily="34" charset="0"/>
            </a:endParaRPr>
          </a:p>
          <a:p>
            <a:pPr algn="just">
              <a:buFont typeface="Wingdings" panose="05000000000000000000" pitchFamily="2" charset="2"/>
              <a:buChar char="v"/>
            </a:pPr>
            <a:r>
              <a:rPr lang="tr-TR" sz="1500" b="0" i="0" u="none" strike="noStrike" baseline="0" dirty="0">
                <a:solidFill>
                  <a:srgbClr val="000000"/>
                </a:solidFill>
                <a:latin typeface="Verdana" panose="020B0604030504040204" pitchFamily="34" charset="0"/>
                <a:ea typeface="Verdana" panose="020B0604030504040204" pitchFamily="34" charset="0"/>
              </a:rPr>
              <a:t>Sınava gireceklerin formülleri bilmesinin yanında yorum yapabilir olması gerekiyor. Bu, matematik için de geçerli. Özellikle son sınavın matematiğinde görüldüğü üzere sınava hazırlananların uzun yazılmış ama, cevabı kısa yorum sorularına dikkat etmesi gerekiyor. </a:t>
            </a:r>
          </a:p>
        </p:txBody>
      </p:sp>
      <p:pic>
        <p:nvPicPr>
          <p:cNvPr id="6" name="Resim 5">
            <a:extLst>
              <a:ext uri="{FF2B5EF4-FFF2-40B4-BE49-F238E27FC236}">
                <a16:creationId xmlns:a16="http://schemas.microsoft.com/office/drawing/2014/main" id="{E513E2C5-CF5F-4CB3-A475-FBF714FA9C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3528" y="3634262"/>
            <a:ext cx="2808311" cy="2012988"/>
          </a:xfrm>
          <a:prstGeom prst="rect">
            <a:avLst/>
          </a:prstGeom>
        </p:spPr>
      </p:pic>
    </p:spTree>
    <p:extLst>
      <p:ext uri="{BB962C8B-B14F-4D97-AF65-F5344CB8AC3E}">
        <p14:creationId xmlns:p14="http://schemas.microsoft.com/office/powerpoint/2010/main" val="180669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E845FE-241C-4DF9-92E8-211D57AE755D}"/>
              </a:ext>
            </a:extLst>
          </p:cNvPr>
          <p:cNvSpPr>
            <a:spLocks noGrp="1"/>
          </p:cNvSpPr>
          <p:nvPr>
            <p:ph type="title"/>
          </p:nvPr>
        </p:nvSpPr>
        <p:spPr>
          <a:xfrm>
            <a:off x="491490" y="365125"/>
            <a:ext cx="3840085" cy="1692794"/>
          </a:xfrm>
        </p:spPr>
        <p:txBody>
          <a:bodyPr>
            <a:normAutofit/>
          </a:bodyPr>
          <a:lstStyle/>
          <a:p>
            <a:pPr>
              <a:lnSpc>
                <a:spcPct val="90000"/>
              </a:lnSpc>
            </a:pPr>
            <a:r>
              <a:rPr lang="tr-TR" sz="3400" b="1" dirty="0">
                <a:latin typeface="Verdana" panose="020B0604030504040204" pitchFamily="34" charset="0"/>
                <a:ea typeface="Verdana" panose="020B0604030504040204" pitchFamily="34" charset="0"/>
              </a:rPr>
              <a:t>Sen de </a:t>
            </a:r>
            <a:r>
              <a:rPr lang="tr-TR" sz="3400" b="1" dirty="0">
                <a:solidFill>
                  <a:srgbClr val="FF0000"/>
                </a:solidFill>
                <a:latin typeface="Verdana" panose="020B0604030504040204" pitchFamily="34" charset="0"/>
                <a:ea typeface="Verdana" panose="020B0604030504040204" pitchFamily="34" charset="0"/>
              </a:rPr>
              <a:t>KENDİN</a:t>
            </a:r>
            <a:r>
              <a:rPr lang="tr-TR" sz="3400" b="1" dirty="0">
                <a:latin typeface="Verdana" panose="020B0604030504040204" pitchFamily="34" charset="0"/>
                <a:ea typeface="Verdana" panose="020B0604030504040204" pitchFamily="34" charset="0"/>
              </a:rPr>
              <a:t> için bir şeyler YAP.</a:t>
            </a:r>
          </a:p>
        </p:txBody>
      </p:sp>
      <p:cxnSp>
        <p:nvCxnSpPr>
          <p:cNvPr id="88" name="Straight Arrow Connector 5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Resim 5">
            <a:extLst>
              <a:ext uri="{FF2B5EF4-FFF2-40B4-BE49-F238E27FC236}">
                <a16:creationId xmlns:a16="http://schemas.microsoft.com/office/drawing/2014/main" id="{E513E2C5-CF5F-4CB3-A475-FBF714FA9C71}"/>
              </a:ext>
            </a:extLst>
          </p:cNvPr>
          <p:cNvPicPr>
            <a:picLocks noChangeAspect="1"/>
          </p:cNvPicPr>
          <p:nvPr/>
        </p:nvPicPr>
        <p:blipFill rotWithShape="1">
          <a:blip r:embed="rId2">
            <a:extLst>
              <a:ext uri="{28A0092B-C50C-407E-A947-70E740481C1C}">
                <a14:useLocalDpi xmlns:a14="http://schemas.microsoft.com/office/drawing/2010/main" val="0"/>
              </a:ext>
            </a:extLst>
          </a:blip>
          <a:srcRect l="10892" r="15464"/>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İçerik Yer Tutucusu 3">
            <a:extLst>
              <a:ext uri="{FF2B5EF4-FFF2-40B4-BE49-F238E27FC236}">
                <a16:creationId xmlns:a16="http://schemas.microsoft.com/office/drawing/2014/main" id="{D7462D9F-6FF4-49EE-8A7D-E2C7D2FF83C0}"/>
              </a:ext>
            </a:extLst>
          </p:cNvPr>
          <p:cNvSpPr>
            <a:spLocks noGrp="1"/>
          </p:cNvSpPr>
          <p:nvPr>
            <p:ph idx="1"/>
          </p:nvPr>
        </p:nvSpPr>
        <p:spPr>
          <a:xfrm>
            <a:off x="23671" y="4541520"/>
            <a:ext cx="5400600" cy="1692794"/>
          </a:xfrm>
        </p:spPr>
        <p:txBody>
          <a:bodyPr/>
          <a:lstStyle/>
          <a:p>
            <a:pPr marL="0" indent="0" algn="r">
              <a:buNone/>
            </a:pPr>
            <a:r>
              <a:rPr lang="tr-TR" dirty="0"/>
              <a:t>Unutma..! Hayatta şanstan ziyade azim ve kararlılığa ihtiyacın var...</a:t>
            </a:r>
          </a:p>
        </p:txBody>
      </p:sp>
    </p:spTree>
    <p:extLst>
      <p:ext uri="{BB962C8B-B14F-4D97-AF65-F5344CB8AC3E}">
        <p14:creationId xmlns:p14="http://schemas.microsoft.com/office/powerpoint/2010/main" val="3335463828"/>
      </p:ext>
    </p:extLst>
  </p:cSld>
  <p:clrMapOvr>
    <a:masterClrMapping/>
  </p:clrMapOvr>
</p:sld>
</file>

<file path=ppt/theme/theme1.xml><?xml version="1.0" encoding="utf-8"?>
<a:theme xmlns:a="http://schemas.openxmlformats.org/drawingml/2006/main" name="powerpoint-template-24">
  <a:themeElements>
    <a:clrScheme name="">
      <a:dk1>
        <a:srgbClr val="4D4D4D"/>
      </a:dk1>
      <a:lt1>
        <a:srgbClr val="FFFFFF"/>
      </a:lt1>
      <a:dk2>
        <a:srgbClr val="4D4D4D"/>
      </a:dk2>
      <a:lt2>
        <a:srgbClr val="7C2300"/>
      </a:lt2>
      <a:accent1>
        <a:srgbClr val="B55500"/>
      </a:accent1>
      <a:accent2>
        <a:srgbClr val="EA7B0C"/>
      </a:accent2>
      <a:accent3>
        <a:srgbClr val="FFFFFF"/>
      </a:accent3>
      <a:accent4>
        <a:srgbClr val="404040"/>
      </a:accent4>
      <a:accent5>
        <a:srgbClr val="D7B4AA"/>
      </a:accent5>
      <a:accent6>
        <a:srgbClr val="D46F0A"/>
      </a:accent6>
      <a:hlink>
        <a:srgbClr val="FC9E2C"/>
      </a:hlink>
      <a:folHlink>
        <a:srgbClr val="D5D5D5"/>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Sınava Hazırlık</Template>
  <TotalTime>111</TotalTime>
  <Words>392</Words>
  <Application>Microsoft Office PowerPoint</Application>
  <PresentationFormat>Ekran Gösterisi (4:3)</PresentationFormat>
  <Paragraphs>56</Paragraphs>
  <Slides>9</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Microsoft Sans Serif</vt:lpstr>
      <vt:lpstr>Verdana</vt:lpstr>
      <vt:lpstr>굴림</vt:lpstr>
      <vt:lpstr>powerpoint-template-24</vt:lpstr>
      <vt:lpstr>Sınava Hazırlık ve Sınavda Başarılı Olma</vt:lpstr>
      <vt:lpstr>Sınavlara Nasıl Hazırlanmalı/Çalışmalı</vt:lpstr>
      <vt:lpstr>Ne Yapmamalı?</vt:lpstr>
      <vt:lpstr>Etkin Öğrenme İçin...</vt:lpstr>
      <vt:lpstr>Sınavlarda Derece Yapan Öğrenciler:</vt:lpstr>
      <vt:lpstr>ABC, Sınava Nasıl Hazırlanmış?</vt:lpstr>
      <vt:lpstr>DEF, Sınava Nasıl Hazırlanmış?</vt:lpstr>
      <vt:lpstr>GHI, Sınava Nasıl Hazırlanmış?</vt:lpstr>
      <vt:lpstr>Sen de KENDİN için bir şeyler YAP.</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Sınavlarda Başarılı Olma ve Çalışma Yolları</dc:title>
  <dc:creator>gökay atılgan</dc:creator>
  <cp:lastModifiedBy>gökay atılgan</cp:lastModifiedBy>
  <cp:revision>9</cp:revision>
  <dcterms:created xsi:type="dcterms:W3CDTF">2021-12-02T07:10:02Z</dcterms:created>
  <dcterms:modified xsi:type="dcterms:W3CDTF">2021-12-02T09:01:35Z</dcterms:modified>
</cp:coreProperties>
</file>