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66" r:id="rId5"/>
    <p:sldId id="265" r:id="rId6"/>
    <p:sldId id="270" r:id="rId7"/>
    <p:sldId id="269" r:id="rId8"/>
    <p:sldId id="268" r:id="rId9"/>
    <p:sldId id="271" r:id="rId10"/>
    <p:sldId id="272" r:id="rId11"/>
    <p:sldId id="258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63" r:id="rId21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EC1627C-06D2-413C-A682-4900183DC9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3EEB726A-BF36-4760-833F-3035C0A755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A416978F-11E5-438B-A0BB-B691F95FB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0B880-8FB5-4955-8C84-2B9FB03EEF18}" type="datetimeFigureOut">
              <a:rPr lang="tr-TR" smtClean="0"/>
              <a:t>3.01.2022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682571B3-49E8-46B0-8F69-B6328FA42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4634CF5-66CC-4955-9E7A-64A2AC317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9741A-EED6-4B1A-99E6-BFD0CF2BF13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18389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E8769C6-335E-4BF3-8E40-5F0192F28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DCCE13A6-99B3-4B81-A056-60FE8D53A3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3C9B8993-A3FE-4783-9547-6DFFA4B0B9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0B880-8FB5-4955-8C84-2B9FB03EEF18}" type="datetimeFigureOut">
              <a:rPr lang="tr-TR" smtClean="0"/>
              <a:t>3.01.2022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741A262B-FA88-4D17-8F9D-3B4E8404A9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8E6F096-57BF-42C1-BF23-616DD4623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9741A-EED6-4B1A-99E6-BFD0CF2BF13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68976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966C5908-30F4-4AC1-8902-3AB88634D9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EB331FB5-E2E0-4C85-A763-2FF9F9B973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A8AF8BF4-2DE2-4EF6-9F3C-2E7401256D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0B880-8FB5-4955-8C84-2B9FB03EEF18}" type="datetimeFigureOut">
              <a:rPr lang="tr-TR" smtClean="0"/>
              <a:t>3.01.2022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FCDE03B4-E831-4316-81A8-E7EF07849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5E55B7B3-E6A6-4139-8A90-361207364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9741A-EED6-4B1A-99E6-BFD0CF2BF13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943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EC74478-D85D-4083-99EF-0556688210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3983483-EDBE-4155-9E57-8A6843641D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10F0EA7-A544-4796-B3A1-FD9B710CD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0B880-8FB5-4955-8C84-2B9FB03EEF18}" type="datetimeFigureOut">
              <a:rPr lang="tr-TR" smtClean="0"/>
              <a:t>3.01.2022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31CCC647-C490-4E96-B064-EBE0BFDC5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8C8B9FF-ED51-4C08-9740-FA4173C14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9741A-EED6-4B1A-99E6-BFD0CF2BF13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18042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900CA54-9F0F-4370-AD85-FB38D60BB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F3400630-9A8A-4F9F-A958-C87FB3873D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9852D01-FDFF-4213-A15B-81E9E0685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0B880-8FB5-4955-8C84-2B9FB03EEF18}" type="datetimeFigureOut">
              <a:rPr lang="tr-TR" smtClean="0"/>
              <a:t>3.01.2022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5E8C5190-A293-4429-8F97-949483338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BE380ED-D825-42C5-ABD7-FDB0FF799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9741A-EED6-4B1A-99E6-BFD0CF2BF13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61085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F6B767E-0477-4F43-8666-C152E1D48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F178C70-6404-4BF3-BDD9-1420D63D07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0FFA881D-B9D4-484D-9E29-F9B5B76ABA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8C68C0ED-068F-4FB5-A5B4-1C9B842DA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0B880-8FB5-4955-8C84-2B9FB03EEF18}" type="datetimeFigureOut">
              <a:rPr lang="tr-TR" smtClean="0"/>
              <a:t>3.01.2022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4BED73C0-4441-4B8E-B735-48E08C729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4B039810-776A-4071-B8CB-28D5FCC36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9741A-EED6-4B1A-99E6-BFD0CF2BF13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06936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55C75D8-6787-404E-82C8-B5B77C38C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9FA085DF-F19B-4CE4-B6C5-60D9C706E9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6B1A9F69-134D-4698-86D6-DA2CF7B8BA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BD822142-7E44-4376-8BAA-F94D87D098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A561ECEA-CEA7-4FD1-9244-4FE50C999F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05A38D2B-9078-47F6-AF53-0D750728F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0B880-8FB5-4955-8C84-2B9FB03EEF18}" type="datetimeFigureOut">
              <a:rPr lang="tr-TR" smtClean="0"/>
              <a:t>3.01.2022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F14BD865-7C52-40CF-B0F2-07E2DF77B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5263E94A-841F-4312-9E62-4899E1E69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9741A-EED6-4B1A-99E6-BFD0CF2BF13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00036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35C81B2-9329-4571-9161-3719F4E96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9C8F3211-BCED-4C24-81EF-CE03BC073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0B880-8FB5-4955-8C84-2B9FB03EEF18}" type="datetimeFigureOut">
              <a:rPr lang="tr-TR" smtClean="0"/>
              <a:t>3.01.2022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4B39EA21-77B0-4C94-9989-D9F87E217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B10BC9E4-81A8-4A08-B818-277680AE7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9741A-EED6-4B1A-99E6-BFD0CF2BF13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44842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C504E19C-4C45-4BE3-963A-79A5330421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0B880-8FB5-4955-8C84-2B9FB03EEF18}" type="datetimeFigureOut">
              <a:rPr lang="tr-TR" smtClean="0"/>
              <a:t>3.01.2022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8C734EBF-FCDA-4643-8D79-582824DE2E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02B14E79-2507-4871-BC0C-8E44E624F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9741A-EED6-4B1A-99E6-BFD0CF2BF13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4443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284B6AD-81C6-42D3-AD93-9B683ABF5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5F24396-56D9-419D-A8CE-50AB29B856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69BC5143-A2ED-483F-860D-47DD38AB42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64DA2F05-785A-4FA0-B481-5559BF45F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0B880-8FB5-4955-8C84-2B9FB03EEF18}" type="datetimeFigureOut">
              <a:rPr lang="tr-TR" smtClean="0"/>
              <a:t>3.01.2022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5A469291-58FB-436C-B081-A4B7856F1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4F2B61F1-0FF1-4FBF-8706-7310FA034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9741A-EED6-4B1A-99E6-BFD0CF2BF13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56082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73B660F-FCBD-41C7-ADC9-CD8B6975C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F61ACBC2-E825-4232-A55C-9DAA33A693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D7353185-83A8-4149-9B8B-6548630A64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91EEC273-F89B-4FC3-9ABC-A8A2CBD03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0B880-8FB5-4955-8C84-2B9FB03EEF18}" type="datetimeFigureOut">
              <a:rPr lang="tr-TR" smtClean="0"/>
              <a:t>3.01.2022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0343C909-0699-4A83-BCA4-641114285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5327ADC7-A43E-48C7-927E-0AB12247D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9741A-EED6-4B1A-99E6-BFD0CF2BF13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82524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250A4CB4-2877-488D-AA56-6FCCE6DAE3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C15859B2-80A1-4917-ADF9-B2418D9F54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258D87ED-AEA1-465D-BAFF-15B5433C12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D0B880-8FB5-4955-8C84-2B9FB03EEF18}" type="datetimeFigureOut">
              <a:rPr lang="tr-TR" smtClean="0"/>
              <a:t>3.01.2022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3196440-BE50-4AB9-8EAD-EE6E6577C2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CEA2ADCF-498A-4A1A-8B86-FB4661FAC7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69741A-EED6-4B1A-99E6-BFD0CF2BF13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57367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7942995-B07F-4636-9A06-C6A104B26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2C4EFACD-6F4A-4323-B736-523B92E382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8873" y="2716897"/>
            <a:ext cx="4379585" cy="1423570"/>
          </a:xfrm>
        </p:spPr>
        <p:txBody>
          <a:bodyPr anchor="t">
            <a:normAutofit fontScale="90000"/>
          </a:bodyPr>
          <a:lstStyle/>
          <a:p>
            <a:r>
              <a:rPr lang="tr-TR" sz="5000" b="1" dirty="0" err="1">
                <a:solidFill>
                  <a:srgbClr val="FF0000"/>
                </a:solidFill>
              </a:rPr>
              <a:t>Karbonmonoksit</a:t>
            </a:r>
            <a:r>
              <a:rPr lang="tr-TR" sz="5000" b="1" dirty="0">
                <a:solidFill>
                  <a:srgbClr val="FF0000"/>
                </a:solidFill>
              </a:rPr>
              <a:t> Zehirlenmesi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E95F5184-6C21-45E9-97C4-EEA609DF82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7833" y="3953819"/>
            <a:ext cx="5417975" cy="1709849"/>
          </a:xfrm>
        </p:spPr>
        <p:txBody>
          <a:bodyPr anchor="b">
            <a:normAutofit/>
          </a:bodyPr>
          <a:lstStyle/>
          <a:p>
            <a:pPr algn="r"/>
            <a:r>
              <a:rPr lang="tr-TR" sz="2000" dirty="0"/>
              <a:t>21.12.2021 Tarih ve E-28696598-918.99-39437333 Sayılı Yazı Gereği</a:t>
            </a:r>
          </a:p>
          <a:p>
            <a:pPr algn="r"/>
            <a:r>
              <a:rPr lang="tr-TR" sz="2000" dirty="0"/>
              <a:t>Osmaniye İl Milli Eğitim Müdürlüğü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84992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62AD7672-99CF-4044-A9DD-FC21F36DE9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13736" y="1794183"/>
            <a:ext cx="5153512" cy="3210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98622431-A0B1-4E66-9ABF-3DF4FCBD1A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6448425"/>
            <a:ext cx="3686175" cy="409575"/>
          </a:xfrm>
          <a:prstGeom prst="rect">
            <a:avLst/>
          </a:prstGeom>
        </p:spPr>
      </p:pic>
      <p:sp>
        <p:nvSpPr>
          <p:cNvPr id="16" name="Metin kutusu 15">
            <a:extLst>
              <a:ext uri="{FF2B5EF4-FFF2-40B4-BE49-F238E27FC236}">
                <a16:creationId xmlns:a16="http://schemas.microsoft.com/office/drawing/2014/main" id="{7E954234-B104-4B63-9DE9-0DCE379DA9AD}"/>
              </a:ext>
            </a:extLst>
          </p:cNvPr>
          <p:cNvSpPr txBox="1"/>
          <p:nvPr/>
        </p:nvSpPr>
        <p:spPr>
          <a:xfrm>
            <a:off x="8473947" y="5663668"/>
            <a:ext cx="310923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r">
              <a:buNone/>
            </a:pPr>
            <a:r>
              <a:rPr lang="tr-TR" sz="1800" b="1" dirty="0"/>
              <a:t>Gökay Atılgan</a:t>
            </a:r>
          </a:p>
          <a:p>
            <a:pPr marL="0" indent="0" algn="r">
              <a:buNone/>
            </a:pPr>
            <a:r>
              <a:rPr lang="tr-TR" sz="1800" b="1" dirty="0"/>
              <a:t>Okul Psikolojik Danışmanı</a:t>
            </a:r>
          </a:p>
        </p:txBody>
      </p:sp>
    </p:spTree>
    <p:extLst>
      <p:ext uri="{BB962C8B-B14F-4D97-AF65-F5344CB8AC3E}">
        <p14:creationId xmlns:p14="http://schemas.microsoft.com/office/powerpoint/2010/main" val="4692911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5889F2E-FC76-4C7B-8CA1-0464373F58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8437" y="2275567"/>
            <a:ext cx="6711888" cy="2813635"/>
          </a:xfrm>
        </p:spPr>
        <p:txBody>
          <a:bodyPr>
            <a:noAutofit/>
          </a:bodyPr>
          <a:lstStyle/>
          <a:p>
            <a:pPr algn="just">
              <a:lnSpc>
                <a:spcPct val="90000"/>
              </a:lnSpc>
            </a:pPr>
            <a:r>
              <a:rPr lang="en-US" altLang="tr-TR" sz="2000" dirty="0" err="1"/>
              <a:t>Zehirlenen</a:t>
            </a:r>
            <a:r>
              <a:rPr lang="en-US" altLang="tr-TR" sz="2000" dirty="0"/>
              <a:t> </a:t>
            </a:r>
            <a:r>
              <a:rPr lang="en-US" altLang="tr-TR" sz="2000" dirty="0" err="1"/>
              <a:t>bir</a:t>
            </a:r>
            <a:r>
              <a:rPr lang="en-US" altLang="tr-TR" sz="2000" dirty="0"/>
              <a:t> </a:t>
            </a:r>
            <a:r>
              <a:rPr lang="en-US" altLang="tr-TR" sz="2000" dirty="0" err="1"/>
              <a:t>kişiye</a:t>
            </a:r>
            <a:r>
              <a:rPr lang="en-US" altLang="tr-TR" sz="2000" dirty="0"/>
              <a:t> </a:t>
            </a:r>
            <a:r>
              <a:rPr lang="en-US" altLang="tr-TR" sz="2000" dirty="0" err="1"/>
              <a:t>yardıma</a:t>
            </a:r>
            <a:r>
              <a:rPr lang="en-US" altLang="tr-TR" sz="2000" dirty="0"/>
              <a:t> </a:t>
            </a:r>
            <a:r>
              <a:rPr lang="en-US" altLang="tr-TR" sz="2000" dirty="0" err="1"/>
              <a:t>koşan</a:t>
            </a:r>
            <a:r>
              <a:rPr lang="en-US" altLang="tr-TR" sz="2000" dirty="0"/>
              <a:t> </a:t>
            </a:r>
            <a:r>
              <a:rPr lang="en-US" altLang="tr-TR" sz="2000" dirty="0" err="1"/>
              <a:t>kişi</a:t>
            </a:r>
            <a:r>
              <a:rPr lang="en-US" altLang="tr-TR" sz="2000" dirty="0"/>
              <a:t> de </a:t>
            </a:r>
            <a:r>
              <a:rPr lang="en-US" altLang="tr-TR" sz="2000" dirty="0" err="1"/>
              <a:t>zehirlenme</a:t>
            </a:r>
            <a:r>
              <a:rPr lang="en-US" altLang="tr-TR" sz="2000" dirty="0"/>
              <a:t> </a:t>
            </a:r>
            <a:r>
              <a:rPr lang="en-US" altLang="tr-TR" sz="2000" dirty="0" err="1"/>
              <a:t>tehlikesine</a:t>
            </a:r>
            <a:r>
              <a:rPr lang="en-US" altLang="tr-TR" sz="2000" dirty="0"/>
              <a:t> </a:t>
            </a:r>
            <a:r>
              <a:rPr lang="en-US" altLang="tr-TR" sz="2000" dirty="0" err="1"/>
              <a:t>karşı</a:t>
            </a:r>
            <a:r>
              <a:rPr lang="en-US" altLang="tr-TR" sz="2000" dirty="0"/>
              <a:t> </a:t>
            </a:r>
            <a:r>
              <a:rPr lang="en-US" altLang="tr-TR" sz="2000" b="1" dirty="0" err="1">
                <a:solidFill>
                  <a:srgbClr val="FF0000"/>
                </a:solidFill>
              </a:rPr>
              <a:t>kendisini</a:t>
            </a:r>
            <a:r>
              <a:rPr lang="en-US" altLang="tr-TR" sz="2000" b="1" dirty="0">
                <a:solidFill>
                  <a:srgbClr val="FF0000"/>
                </a:solidFill>
              </a:rPr>
              <a:t> </a:t>
            </a:r>
            <a:r>
              <a:rPr lang="en-US" altLang="tr-TR" sz="2000" b="1" dirty="0" err="1">
                <a:solidFill>
                  <a:srgbClr val="FF0000"/>
                </a:solidFill>
              </a:rPr>
              <a:t>korumalı</a:t>
            </a:r>
            <a:r>
              <a:rPr lang="en-US" altLang="tr-TR" sz="2000" dirty="0" err="1"/>
              <a:t>dır</a:t>
            </a:r>
            <a:r>
              <a:rPr lang="en-US" altLang="tr-TR" sz="2000" dirty="0"/>
              <a:t> </a:t>
            </a:r>
          </a:p>
          <a:p>
            <a:pPr algn="just">
              <a:lnSpc>
                <a:spcPct val="90000"/>
              </a:lnSpc>
            </a:pPr>
            <a:r>
              <a:rPr lang="en-US" altLang="tr-TR" sz="2000" dirty="0" err="1"/>
              <a:t>Hemen</a:t>
            </a:r>
            <a:r>
              <a:rPr lang="en-US" altLang="tr-TR" sz="2000" dirty="0"/>
              <a:t> </a:t>
            </a:r>
            <a:r>
              <a:rPr lang="en-US" altLang="tr-TR" sz="2000" b="1" dirty="0" err="1">
                <a:solidFill>
                  <a:srgbClr val="FF0000"/>
                </a:solidFill>
              </a:rPr>
              <a:t>camlar</a:t>
            </a:r>
            <a:r>
              <a:rPr lang="en-US" altLang="tr-TR" sz="2000" b="1" dirty="0">
                <a:solidFill>
                  <a:srgbClr val="FF0000"/>
                </a:solidFill>
              </a:rPr>
              <a:t> </a:t>
            </a:r>
            <a:r>
              <a:rPr lang="en-US" altLang="tr-TR" sz="2000" b="1" dirty="0" err="1">
                <a:solidFill>
                  <a:srgbClr val="FF0000"/>
                </a:solidFill>
              </a:rPr>
              <a:t>açılmalı</a:t>
            </a:r>
            <a:r>
              <a:rPr lang="en-US" altLang="tr-TR" sz="2000" dirty="0"/>
              <a:t>, </a:t>
            </a:r>
            <a:r>
              <a:rPr lang="en-US" altLang="tr-TR" sz="2000" dirty="0" err="1"/>
              <a:t>açılmıyorsa</a:t>
            </a:r>
            <a:r>
              <a:rPr lang="en-US" altLang="tr-TR" sz="2000" dirty="0"/>
              <a:t> </a:t>
            </a:r>
            <a:r>
              <a:rPr lang="en-US" altLang="tr-TR" sz="2000" b="1" dirty="0" err="1">
                <a:solidFill>
                  <a:srgbClr val="FF0000"/>
                </a:solidFill>
              </a:rPr>
              <a:t>kırılmalı</a:t>
            </a:r>
            <a:r>
              <a:rPr lang="en-US" altLang="tr-TR" sz="2000" dirty="0" err="1"/>
              <a:t>dır</a:t>
            </a:r>
            <a:r>
              <a:rPr lang="en-US" altLang="tr-TR" sz="2000" dirty="0"/>
              <a:t>, </a:t>
            </a:r>
          </a:p>
          <a:p>
            <a:pPr algn="just">
              <a:lnSpc>
                <a:spcPct val="90000"/>
              </a:lnSpc>
            </a:pPr>
            <a:r>
              <a:rPr lang="en-US" altLang="tr-TR" sz="2000" dirty="0"/>
              <a:t>Hasta </a:t>
            </a:r>
            <a:r>
              <a:rPr lang="en-US" altLang="tr-TR" sz="2000" dirty="0" err="1"/>
              <a:t>hızla</a:t>
            </a:r>
            <a:r>
              <a:rPr lang="en-US" altLang="tr-TR" sz="2000" dirty="0"/>
              <a:t> </a:t>
            </a:r>
            <a:r>
              <a:rPr lang="en-US" altLang="tr-TR" sz="2000" dirty="0" err="1"/>
              <a:t>ortamdan</a:t>
            </a:r>
            <a:r>
              <a:rPr lang="en-US" altLang="tr-TR" sz="2000" dirty="0"/>
              <a:t> </a:t>
            </a:r>
            <a:r>
              <a:rPr lang="en-US" altLang="tr-TR" sz="2000" b="1" dirty="0" err="1">
                <a:solidFill>
                  <a:srgbClr val="FF0000"/>
                </a:solidFill>
              </a:rPr>
              <a:t>uzaklaştırılmalı</a:t>
            </a:r>
            <a:r>
              <a:rPr lang="en-US" altLang="tr-TR" sz="2000" dirty="0" err="1"/>
              <a:t>dır</a:t>
            </a:r>
            <a:r>
              <a:rPr lang="en-US" altLang="tr-TR" sz="2000" dirty="0"/>
              <a:t>. </a:t>
            </a:r>
          </a:p>
          <a:p>
            <a:pPr algn="just">
              <a:lnSpc>
                <a:spcPct val="90000"/>
              </a:lnSpc>
            </a:pPr>
            <a:r>
              <a:rPr lang="en-US" altLang="tr-TR" sz="2000" dirty="0" err="1"/>
              <a:t>Acil</a:t>
            </a:r>
            <a:r>
              <a:rPr lang="en-US" altLang="tr-TR" sz="2000" dirty="0"/>
              <a:t> </a:t>
            </a:r>
            <a:r>
              <a:rPr lang="en-US" altLang="tr-TR" sz="2000" dirty="0" err="1"/>
              <a:t>Yardım</a:t>
            </a:r>
            <a:r>
              <a:rPr lang="en-US" altLang="tr-TR" sz="2000" dirty="0"/>
              <a:t> </a:t>
            </a:r>
            <a:r>
              <a:rPr lang="en-US" altLang="tr-TR" sz="2000" dirty="0" err="1"/>
              <a:t>Servisi</a:t>
            </a:r>
            <a:r>
              <a:rPr lang="en-US" altLang="tr-TR" sz="2000" dirty="0"/>
              <a:t> </a:t>
            </a:r>
            <a:r>
              <a:rPr lang="en-US" altLang="tr-TR" sz="2000" b="1" dirty="0">
                <a:solidFill>
                  <a:srgbClr val="FF0000"/>
                </a:solidFill>
              </a:rPr>
              <a:t>112</a:t>
            </a:r>
            <a:r>
              <a:rPr lang="tr-TR" altLang="tr-TR" sz="2000" dirty="0"/>
              <a:t> </a:t>
            </a:r>
            <a:r>
              <a:rPr lang="en-US" altLang="tr-TR" sz="2000" dirty="0" err="1"/>
              <a:t>aranmalıdır</a:t>
            </a:r>
            <a:r>
              <a:rPr lang="en-US" altLang="tr-TR" sz="2000" dirty="0"/>
              <a:t>. </a:t>
            </a:r>
          </a:p>
          <a:p>
            <a:pPr algn="just">
              <a:lnSpc>
                <a:spcPct val="90000"/>
              </a:lnSpc>
            </a:pPr>
            <a:r>
              <a:rPr lang="en-US" altLang="tr-TR" sz="2000" dirty="0" err="1"/>
              <a:t>Açık</a:t>
            </a:r>
            <a:r>
              <a:rPr lang="en-US" altLang="tr-TR" sz="2000" dirty="0"/>
              <a:t> </a:t>
            </a:r>
            <a:r>
              <a:rPr lang="en-US" altLang="tr-TR" sz="2000" dirty="0" err="1"/>
              <a:t>havaya</a:t>
            </a:r>
            <a:r>
              <a:rPr lang="en-US" altLang="tr-TR" sz="2000" dirty="0"/>
              <a:t> </a:t>
            </a:r>
            <a:r>
              <a:rPr lang="en-US" altLang="tr-TR" sz="2000" dirty="0" err="1"/>
              <a:t>çıkıldığında</a:t>
            </a:r>
            <a:r>
              <a:rPr lang="en-US" altLang="tr-TR" sz="2000" dirty="0"/>
              <a:t> </a:t>
            </a:r>
            <a:r>
              <a:rPr lang="en-US" altLang="tr-TR" sz="2000" dirty="0" err="1"/>
              <a:t>ya</a:t>
            </a:r>
            <a:r>
              <a:rPr lang="en-US" altLang="tr-TR" sz="2000" dirty="0"/>
              <a:t> da </a:t>
            </a:r>
            <a:r>
              <a:rPr lang="en-US" altLang="tr-TR" sz="2000" dirty="0" err="1"/>
              <a:t>tehlikeden</a:t>
            </a:r>
            <a:r>
              <a:rPr lang="en-US" altLang="tr-TR" sz="2000" dirty="0"/>
              <a:t> </a:t>
            </a:r>
            <a:r>
              <a:rPr lang="en-US" altLang="tr-TR" sz="2000" dirty="0" err="1"/>
              <a:t>uzaklaştırıldığında</a:t>
            </a:r>
            <a:r>
              <a:rPr lang="en-US" altLang="tr-TR" sz="2000" dirty="0"/>
              <a:t> </a:t>
            </a:r>
            <a:r>
              <a:rPr lang="en-US" altLang="tr-TR" sz="2000" dirty="0" err="1"/>
              <a:t>hava</a:t>
            </a:r>
            <a:r>
              <a:rPr lang="en-US" altLang="tr-TR" sz="2000" dirty="0"/>
              <a:t> </a:t>
            </a:r>
            <a:r>
              <a:rPr lang="en-US" altLang="tr-TR" sz="2000" dirty="0" err="1"/>
              <a:t>yolu</a:t>
            </a:r>
            <a:r>
              <a:rPr lang="en-US" altLang="tr-TR" sz="2000" dirty="0"/>
              <a:t> </a:t>
            </a:r>
            <a:r>
              <a:rPr lang="en-US" altLang="tr-TR" sz="2000" dirty="0" err="1"/>
              <a:t>açık</a:t>
            </a:r>
            <a:r>
              <a:rPr lang="en-US" altLang="tr-TR" sz="2000" dirty="0"/>
              <a:t> </a:t>
            </a:r>
            <a:r>
              <a:rPr lang="en-US" altLang="tr-TR" sz="2000" dirty="0" err="1"/>
              <a:t>değilse</a:t>
            </a:r>
            <a:r>
              <a:rPr lang="en-US" altLang="tr-TR" sz="2000" dirty="0"/>
              <a:t> </a:t>
            </a:r>
            <a:r>
              <a:rPr lang="en-US" altLang="tr-TR" sz="2000" dirty="0" err="1"/>
              <a:t>hava</a:t>
            </a:r>
            <a:r>
              <a:rPr lang="en-US" altLang="tr-TR" sz="2000" dirty="0"/>
              <a:t> </a:t>
            </a:r>
            <a:r>
              <a:rPr lang="en-US" altLang="tr-TR" sz="2000" dirty="0" err="1"/>
              <a:t>yolu</a:t>
            </a:r>
            <a:r>
              <a:rPr lang="en-US" altLang="tr-TR" sz="2000" dirty="0"/>
              <a:t> </a:t>
            </a:r>
            <a:r>
              <a:rPr lang="en-US" altLang="tr-TR" sz="2000" dirty="0" err="1"/>
              <a:t>açılmalı</a:t>
            </a:r>
            <a:r>
              <a:rPr lang="en-US" altLang="tr-TR" sz="2000" dirty="0"/>
              <a:t>, </a:t>
            </a:r>
            <a:r>
              <a:rPr lang="en-US" altLang="tr-TR" sz="2000" dirty="0" err="1"/>
              <a:t>solunum</a:t>
            </a:r>
            <a:r>
              <a:rPr lang="en-US" altLang="tr-TR" sz="2000" dirty="0"/>
              <a:t> </a:t>
            </a:r>
            <a:r>
              <a:rPr lang="en-US" altLang="tr-TR" sz="2000" dirty="0" err="1"/>
              <a:t>yoksa</a:t>
            </a:r>
            <a:r>
              <a:rPr lang="en-US" altLang="tr-TR" sz="2000" dirty="0"/>
              <a:t> </a:t>
            </a:r>
            <a:r>
              <a:rPr lang="en-US" altLang="tr-TR" sz="2000" b="1" dirty="0" err="1">
                <a:solidFill>
                  <a:srgbClr val="FF0000"/>
                </a:solidFill>
              </a:rPr>
              <a:t>Temel</a:t>
            </a:r>
            <a:r>
              <a:rPr lang="en-US" altLang="tr-TR" sz="2000" b="1" dirty="0">
                <a:solidFill>
                  <a:srgbClr val="FF0000"/>
                </a:solidFill>
              </a:rPr>
              <a:t> </a:t>
            </a:r>
            <a:r>
              <a:rPr lang="en-US" altLang="tr-TR" sz="2000" b="1" dirty="0" err="1">
                <a:solidFill>
                  <a:srgbClr val="FF0000"/>
                </a:solidFill>
              </a:rPr>
              <a:t>Yaşam</a:t>
            </a:r>
            <a:r>
              <a:rPr lang="en-US" altLang="tr-TR" sz="2000" b="1" dirty="0">
                <a:solidFill>
                  <a:srgbClr val="FF0000"/>
                </a:solidFill>
              </a:rPr>
              <a:t> </a:t>
            </a:r>
            <a:r>
              <a:rPr lang="en-US" altLang="tr-TR" sz="2000" b="1" dirty="0" err="1">
                <a:solidFill>
                  <a:srgbClr val="FF0000"/>
                </a:solidFill>
              </a:rPr>
              <a:t>Desteğine</a:t>
            </a:r>
            <a:r>
              <a:rPr lang="en-US" altLang="tr-TR" sz="2000" b="1" dirty="0">
                <a:solidFill>
                  <a:srgbClr val="FF0000"/>
                </a:solidFill>
              </a:rPr>
              <a:t> </a:t>
            </a:r>
            <a:r>
              <a:rPr lang="en-US" altLang="tr-TR" sz="2000" dirty="0" err="1"/>
              <a:t>başlanmalıdır</a:t>
            </a:r>
            <a:r>
              <a:rPr lang="en-US" altLang="tr-TR" sz="2000" dirty="0"/>
              <a:t>.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E8D8C043-8DDB-469A-915D-59537A6AEA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10226"/>
            <a:ext cx="12191999" cy="461421"/>
          </a:xfrm>
          <a:prstGeom prst="rect">
            <a:avLst/>
          </a:prstGeom>
        </p:spPr>
      </p:pic>
      <p:sp>
        <p:nvSpPr>
          <p:cNvPr id="11" name="1 Başlık">
            <a:extLst>
              <a:ext uri="{FF2B5EF4-FFF2-40B4-BE49-F238E27FC236}">
                <a16:creationId xmlns:a16="http://schemas.microsoft.com/office/drawing/2014/main" id="{99935B62-72B5-4E01-AFE2-C7103ADBD80B}"/>
              </a:ext>
            </a:extLst>
          </p:cNvPr>
          <p:cNvSpPr txBox="1">
            <a:spLocks/>
          </p:cNvSpPr>
          <p:nvPr/>
        </p:nvSpPr>
        <p:spPr>
          <a:xfrm>
            <a:off x="191674" y="252953"/>
            <a:ext cx="11884061" cy="10573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u="none" kern="1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Karbon Monoksit (CO) Zehirlenmesi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Olay Yerinde Müdahale (İlk Yardım)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F0762B99-368E-408C-98ED-462E967438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4224" y="1620404"/>
            <a:ext cx="4894894" cy="38245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256559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>
            <a:extLst>
              <a:ext uri="{FF2B5EF4-FFF2-40B4-BE49-F238E27FC236}">
                <a16:creationId xmlns:a16="http://schemas.microsoft.com/office/drawing/2014/main" id="{1CF6A10E-E03D-4B5F-AC21-F7DFA22B82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10226"/>
            <a:ext cx="12191999" cy="461421"/>
          </a:xfrm>
          <a:prstGeom prst="rect">
            <a:avLst/>
          </a:prstGeom>
        </p:spPr>
      </p:pic>
      <p:sp>
        <p:nvSpPr>
          <p:cNvPr id="10" name="1 Başlık">
            <a:extLst>
              <a:ext uri="{FF2B5EF4-FFF2-40B4-BE49-F238E27FC236}">
                <a16:creationId xmlns:a16="http://schemas.microsoft.com/office/drawing/2014/main" id="{0CBCE062-2B2A-47C0-9719-A3959BEC114B}"/>
              </a:ext>
            </a:extLst>
          </p:cNvPr>
          <p:cNvSpPr txBox="1">
            <a:spLocks/>
          </p:cNvSpPr>
          <p:nvPr/>
        </p:nvSpPr>
        <p:spPr>
          <a:xfrm>
            <a:off x="191674" y="252953"/>
            <a:ext cx="11884061" cy="10573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u="none" kern="1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Karbon Monoksit (CO) Zehirlenmesi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Alınabilecek Önlemler</a:t>
            </a:r>
          </a:p>
        </p:txBody>
      </p:sp>
      <p:pic>
        <p:nvPicPr>
          <p:cNvPr id="14" name="Resim 13" descr="metin içeren bir resim&#10;&#10;Açıklama otomatik olarak oluşturuldu">
            <a:extLst>
              <a:ext uri="{FF2B5EF4-FFF2-40B4-BE49-F238E27FC236}">
                <a16:creationId xmlns:a16="http://schemas.microsoft.com/office/drawing/2014/main" id="{D438384B-5AD6-4DB7-81D2-72FF83D956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6229" y="1384738"/>
            <a:ext cx="4922945" cy="49510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648633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>
            <a:extLst>
              <a:ext uri="{FF2B5EF4-FFF2-40B4-BE49-F238E27FC236}">
                <a16:creationId xmlns:a16="http://schemas.microsoft.com/office/drawing/2014/main" id="{1CF6A10E-E03D-4B5F-AC21-F7DFA22B82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10226"/>
            <a:ext cx="12191999" cy="461421"/>
          </a:xfrm>
          <a:prstGeom prst="rect">
            <a:avLst/>
          </a:prstGeom>
        </p:spPr>
      </p:pic>
      <p:sp>
        <p:nvSpPr>
          <p:cNvPr id="10" name="1 Başlık">
            <a:extLst>
              <a:ext uri="{FF2B5EF4-FFF2-40B4-BE49-F238E27FC236}">
                <a16:creationId xmlns:a16="http://schemas.microsoft.com/office/drawing/2014/main" id="{0CBCE062-2B2A-47C0-9719-A3959BEC114B}"/>
              </a:ext>
            </a:extLst>
          </p:cNvPr>
          <p:cNvSpPr txBox="1">
            <a:spLocks/>
          </p:cNvSpPr>
          <p:nvPr/>
        </p:nvSpPr>
        <p:spPr>
          <a:xfrm>
            <a:off x="191674" y="252953"/>
            <a:ext cx="11884061" cy="10573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u="none" kern="1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Karbon Monoksit (CO) Zehirlenmesi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Alınabilecek Önlemler</a:t>
            </a:r>
          </a:p>
        </p:txBody>
      </p:sp>
      <p:pic>
        <p:nvPicPr>
          <p:cNvPr id="14" name="Resim 13">
            <a:extLst>
              <a:ext uri="{FF2B5EF4-FFF2-40B4-BE49-F238E27FC236}">
                <a16:creationId xmlns:a16="http://schemas.microsoft.com/office/drawing/2014/main" id="{D438384B-5AD6-4DB7-81D2-72FF83D956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36229" y="1418541"/>
            <a:ext cx="4922945" cy="48834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224152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>
            <a:extLst>
              <a:ext uri="{FF2B5EF4-FFF2-40B4-BE49-F238E27FC236}">
                <a16:creationId xmlns:a16="http://schemas.microsoft.com/office/drawing/2014/main" id="{1CF6A10E-E03D-4B5F-AC21-F7DFA22B82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10226"/>
            <a:ext cx="12191999" cy="461421"/>
          </a:xfrm>
          <a:prstGeom prst="rect">
            <a:avLst/>
          </a:prstGeom>
        </p:spPr>
      </p:pic>
      <p:sp>
        <p:nvSpPr>
          <p:cNvPr id="10" name="1 Başlık">
            <a:extLst>
              <a:ext uri="{FF2B5EF4-FFF2-40B4-BE49-F238E27FC236}">
                <a16:creationId xmlns:a16="http://schemas.microsoft.com/office/drawing/2014/main" id="{0CBCE062-2B2A-47C0-9719-A3959BEC114B}"/>
              </a:ext>
            </a:extLst>
          </p:cNvPr>
          <p:cNvSpPr txBox="1">
            <a:spLocks/>
          </p:cNvSpPr>
          <p:nvPr/>
        </p:nvSpPr>
        <p:spPr>
          <a:xfrm>
            <a:off x="191674" y="252953"/>
            <a:ext cx="11884061" cy="10573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u="none" kern="1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Karbon Monoksit (CO) Zehirlenmesi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Alınabilecek Önlemler</a:t>
            </a:r>
          </a:p>
        </p:txBody>
      </p:sp>
      <p:pic>
        <p:nvPicPr>
          <p:cNvPr id="14" name="Resim 13">
            <a:extLst>
              <a:ext uri="{FF2B5EF4-FFF2-40B4-BE49-F238E27FC236}">
                <a16:creationId xmlns:a16="http://schemas.microsoft.com/office/drawing/2014/main" id="{D438384B-5AD6-4DB7-81D2-72FF83D956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50359" y="1418541"/>
            <a:ext cx="4894684" cy="48834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047064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>
            <a:extLst>
              <a:ext uri="{FF2B5EF4-FFF2-40B4-BE49-F238E27FC236}">
                <a16:creationId xmlns:a16="http://schemas.microsoft.com/office/drawing/2014/main" id="{1CF6A10E-E03D-4B5F-AC21-F7DFA22B82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10226"/>
            <a:ext cx="12191999" cy="461421"/>
          </a:xfrm>
          <a:prstGeom prst="rect">
            <a:avLst/>
          </a:prstGeom>
        </p:spPr>
      </p:pic>
      <p:sp>
        <p:nvSpPr>
          <p:cNvPr id="10" name="1 Başlık">
            <a:extLst>
              <a:ext uri="{FF2B5EF4-FFF2-40B4-BE49-F238E27FC236}">
                <a16:creationId xmlns:a16="http://schemas.microsoft.com/office/drawing/2014/main" id="{0CBCE062-2B2A-47C0-9719-A3959BEC114B}"/>
              </a:ext>
            </a:extLst>
          </p:cNvPr>
          <p:cNvSpPr txBox="1">
            <a:spLocks/>
          </p:cNvSpPr>
          <p:nvPr/>
        </p:nvSpPr>
        <p:spPr>
          <a:xfrm>
            <a:off x="191674" y="252953"/>
            <a:ext cx="11884061" cy="10573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u="none" kern="1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Karbon Monoksit (CO) Zehirlenmesi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Alınabilecek Önlemler</a:t>
            </a:r>
          </a:p>
        </p:txBody>
      </p:sp>
      <p:pic>
        <p:nvPicPr>
          <p:cNvPr id="14" name="Resim 13">
            <a:extLst>
              <a:ext uri="{FF2B5EF4-FFF2-40B4-BE49-F238E27FC236}">
                <a16:creationId xmlns:a16="http://schemas.microsoft.com/office/drawing/2014/main" id="{D438384B-5AD6-4DB7-81D2-72FF83D956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50359" y="1443736"/>
            <a:ext cx="4894684" cy="4833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955066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>
            <a:extLst>
              <a:ext uri="{FF2B5EF4-FFF2-40B4-BE49-F238E27FC236}">
                <a16:creationId xmlns:a16="http://schemas.microsoft.com/office/drawing/2014/main" id="{1CF6A10E-E03D-4B5F-AC21-F7DFA22B82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10226"/>
            <a:ext cx="12191999" cy="461421"/>
          </a:xfrm>
          <a:prstGeom prst="rect">
            <a:avLst/>
          </a:prstGeom>
        </p:spPr>
      </p:pic>
      <p:sp>
        <p:nvSpPr>
          <p:cNvPr id="10" name="1 Başlık">
            <a:extLst>
              <a:ext uri="{FF2B5EF4-FFF2-40B4-BE49-F238E27FC236}">
                <a16:creationId xmlns:a16="http://schemas.microsoft.com/office/drawing/2014/main" id="{0CBCE062-2B2A-47C0-9719-A3959BEC114B}"/>
              </a:ext>
            </a:extLst>
          </p:cNvPr>
          <p:cNvSpPr txBox="1">
            <a:spLocks/>
          </p:cNvSpPr>
          <p:nvPr/>
        </p:nvSpPr>
        <p:spPr>
          <a:xfrm>
            <a:off x="191674" y="252953"/>
            <a:ext cx="11884061" cy="10573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u="none" kern="1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Karbon Monoksit (CO) Zehirlenmesi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Alınabilecek Önlemler</a:t>
            </a:r>
          </a:p>
        </p:txBody>
      </p:sp>
      <p:pic>
        <p:nvPicPr>
          <p:cNvPr id="14" name="Resim 13">
            <a:extLst>
              <a:ext uri="{FF2B5EF4-FFF2-40B4-BE49-F238E27FC236}">
                <a16:creationId xmlns:a16="http://schemas.microsoft.com/office/drawing/2014/main" id="{D438384B-5AD6-4DB7-81D2-72FF83D956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61559" y="1418541"/>
            <a:ext cx="4872283" cy="48834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917676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>
            <a:extLst>
              <a:ext uri="{FF2B5EF4-FFF2-40B4-BE49-F238E27FC236}">
                <a16:creationId xmlns:a16="http://schemas.microsoft.com/office/drawing/2014/main" id="{1CF6A10E-E03D-4B5F-AC21-F7DFA22B82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10226"/>
            <a:ext cx="12191999" cy="461421"/>
          </a:xfrm>
          <a:prstGeom prst="rect">
            <a:avLst/>
          </a:prstGeom>
        </p:spPr>
      </p:pic>
      <p:sp>
        <p:nvSpPr>
          <p:cNvPr id="10" name="1 Başlık">
            <a:extLst>
              <a:ext uri="{FF2B5EF4-FFF2-40B4-BE49-F238E27FC236}">
                <a16:creationId xmlns:a16="http://schemas.microsoft.com/office/drawing/2014/main" id="{0CBCE062-2B2A-47C0-9719-A3959BEC114B}"/>
              </a:ext>
            </a:extLst>
          </p:cNvPr>
          <p:cNvSpPr txBox="1">
            <a:spLocks/>
          </p:cNvSpPr>
          <p:nvPr/>
        </p:nvSpPr>
        <p:spPr>
          <a:xfrm>
            <a:off x="191674" y="252953"/>
            <a:ext cx="11884061" cy="10573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u="none" kern="1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Karbon Monoksit (CO) Zehirlenmesi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Alınabilecek Önlemler</a:t>
            </a:r>
          </a:p>
        </p:txBody>
      </p:sp>
      <p:pic>
        <p:nvPicPr>
          <p:cNvPr id="14" name="Resim 13">
            <a:extLst>
              <a:ext uri="{FF2B5EF4-FFF2-40B4-BE49-F238E27FC236}">
                <a16:creationId xmlns:a16="http://schemas.microsoft.com/office/drawing/2014/main" id="{D438384B-5AD6-4DB7-81D2-72FF83D956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61559" y="1429768"/>
            <a:ext cx="4872283" cy="48610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751459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>
            <a:extLst>
              <a:ext uri="{FF2B5EF4-FFF2-40B4-BE49-F238E27FC236}">
                <a16:creationId xmlns:a16="http://schemas.microsoft.com/office/drawing/2014/main" id="{1CF6A10E-E03D-4B5F-AC21-F7DFA22B82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10226"/>
            <a:ext cx="12191999" cy="461421"/>
          </a:xfrm>
          <a:prstGeom prst="rect">
            <a:avLst/>
          </a:prstGeom>
        </p:spPr>
      </p:pic>
      <p:sp>
        <p:nvSpPr>
          <p:cNvPr id="10" name="1 Başlık">
            <a:extLst>
              <a:ext uri="{FF2B5EF4-FFF2-40B4-BE49-F238E27FC236}">
                <a16:creationId xmlns:a16="http://schemas.microsoft.com/office/drawing/2014/main" id="{0CBCE062-2B2A-47C0-9719-A3959BEC114B}"/>
              </a:ext>
            </a:extLst>
          </p:cNvPr>
          <p:cNvSpPr txBox="1">
            <a:spLocks/>
          </p:cNvSpPr>
          <p:nvPr/>
        </p:nvSpPr>
        <p:spPr>
          <a:xfrm>
            <a:off x="191674" y="252953"/>
            <a:ext cx="11884061" cy="10573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u="none" kern="1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Karbon Monoksit (CO) Zehirlenmesi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Alınabilecek Önlemler</a:t>
            </a:r>
          </a:p>
        </p:txBody>
      </p:sp>
      <p:pic>
        <p:nvPicPr>
          <p:cNvPr id="14" name="Resim 13">
            <a:extLst>
              <a:ext uri="{FF2B5EF4-FFF2-40B4-BE49-F238E27FC236}">
                <a16:creationId xmlns:a16="http://schemas.microsoft.com/office/drawing/2014/main" id="{D438384B-5AD6-4DB7-81D2-72FF83D956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61559" y="1440917"/>
            <a:ext cx="4872283" cy="48387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305568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>
            <a:extLst>
              <a:ext uri="{FF2B5EF4-FFF2-40B4-BE49-F238E27FC236}">
                <a16:creationId xmlns:a16="http://schemas.microsoft.com/office/drawing/2014/main" id="{1CF6A10E-E03D-4B5F-AC21-F7DFA22B82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10226"/>
            <a:ext cx="12191999" cy="461421"/>
          </a:xfrm>
          <a:prstGeom prst="rect">
            <a:avLst/>
          </a:prstGeom>
        </p:spPr>
      </p:pic>
      <p:sp>
        <p:nvSpPr>
          <p:cNvPr id="10" name="1 Başlık">
            <a:extLst>
              <a:ext uri="{FF2B5EF4-FFF2-40B4-BE49-F238E27FC236}">
                <a16:creationId xmlns:a16="http://schemas.microsoft.com/office/drawing/2014/main" id="{0CBCE062-2B2A-47C0-9719-A3959BEC114B}"/>
              </a:ext>
            </a:extLst>
          </p:cNvPr>
          <p:cNvSpPr txBox="1">
            <a:spLocks/>
          </p:cNvSpPr>
          <p:nvPr/>
        </p:nvSpPr>
        <p:spPr>
          <a:xfrm>
            <a:off x="191674" y="252953"/>
            <a:ext cx="11884061" cy="10573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u="none" kern="1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Karbon Monoksit (CO) Zehirlenmesi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Alınabilecek Önlemler</a:t>
            </a:r>
          </a:p>
        </p:txBody>
      </p:sp>
      <p:pic>
        <p:nvPicPr>
          <p:cNvPr id="14" name="Resim 13">
            <a:extLst>
              <a:ext uri="{FF2B5EF4-FFF2-40B4-BE49-F238E27FC236}">
                <a16:creationId xmlns:a16="http://schemas.microsoft.com/office/drawing/2014/main" id="{D438384B-5AD6-4DB7-81D2-72FF83D956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61559" y="1477155"/>
            <a:ext cx="4872283" cy="47662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409190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>
            <a:extLst>
              <a:ext uri="{FF2B5EF4-FFF2-40B4-BE49-F238E27FC236}">
                <a16:creationId xmlns:a16="http://schemas.microsoft.com/office/drawing/2014/main" id="{1CF6A10E-E03D-4B5F-AC21-F7DFA22B82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10226"/>
            <a:ext cx="12191999" cy="461421"/>
          </a:xfrm>
          <a:prstGeom prst="rect">
            <a:avLst/>
          </a:prstGeom>
        </p:spPr>
      </p:pic>
      <p:sp>
        <p:nvSpPr>
          <p:cNvPr id="10" name="1 Başlık">
            <a:extLst>
              <a:ext uri="{FF2B5EF4-FFF2-40B4-BE49-F238E27FC236}">
                <a16:creationId xmlns:a16="http://schemas.microsoft.com/office/drawing/2014/main" id="{0CBCE062-2B2A-47C0-9719-A3959BEC114B}"/>
              </a:ext>
            </a:extLst>
          </p:cNvPr>
          <p:cNvSpPr txBox="1">
            <a:spLocks/>
          </p:cNvSpPr>
          <p:nvPr/>
        </p:nvSpPr>
        <p:spPr>
          <a:xfrm>
            <a:off x="191674" y="252953"/>
            <a:ext cx="11884061" cy="10573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u="none" kern="1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Karbon Monoksit (CO) Zehirlenmesi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Alınabilecek Önlemler</a:t>
            </a:r>
          </a:p>
        </p:txBody>
      </p:sp>
      <p:pic>
        <p:nvPicPr>
          <p:cNvPr id="14" name="Resim 13">
            <a:extLst>
              <a:ext uri="{FF2B5EF4-FFF2-40B4-BE49-F238E27FC236}">
                <a16:creationId xmlns:a16="http://schemas.microsoft.com/office/drawing/2014/main" id="{D438384B-5AD6-4DB7-81D2-72FF83D956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61559" y="1457698"/>
            <a:ext cx="4872283" cy="4805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272773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>
            <a:extLst>
              <a:ext uri="{FF2B5EF4-FFF2-40B4-BE49-F238E27FC236}">
                <a16:creationId xmlns:a16="http://schemas.microsoft.com/office/drawing/2014/main" id="{E8D8C043-8DDB-469A-915D-59537A6AEA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10226"/>
            <a:ext cx="12191999" cy="461421"/>
          </a:xfrm>
          <a:prstGeom prst="rect">
            <a:avLst/>
          </a:prstGeom>
        </p:spPr>
      </p:pic>
      <p:pic>
        <p:nvPicPr>
          <p:cNvPr id="11" name="Picture 3">
            <a:extLst>
              <a:ext uri="{FF2B5EF4-FFF2-40B4-BE49-F238E27FC236}">
                <a16:creationId xmlns:a16="http://schemas.microsoft.com/office/drawing/2014/main" id="{F7E03A60-EE3C-46ED-9B5B-FBB727179F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1789" y="25925"/>
            <a:ext cx="4884991" cy="6449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>
            <a:extLst>
              <a:ext uri="{FF2B5EF4-FFF2-40B4-BE49-F238E27FC236}">
                <a16:creationId xmlns:a16="http://schemas.microsoft.com/office/drawing/2014/main" id="{A94175F8-432C-4595-BA4F-339D4742AA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61325" y="25924"/>
            <a:ext cx="5388927" cy="6449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932594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64C3592F-9CCA-471B-8A5F-D0677716A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tr-TR" sz="5400" b="1"/>
              <a:t>Dinlediğiniz için teşekkür ederim.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5889F2E-FC76-4C7B-8CA1-0464373F58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  <a:solidFill>
            <a:schemeClr val="bg1"/>
          </a:solidFill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tr-TR" sz="2400"/>
              <a:t>Gökay Atılgan</a:t>
            </a:r>
          </a:p>
          <a:p>
            <a:pPr marL="0" indent="0" algn="r">
              <a:buNone/>
            </a:pPr>
            <a:r>
              <a:rPr lang="tr-TR" sz="2400"/>
              <a:t>Okul Psikolojik Danışmanı</a:t>
            </a:r>
            <a:endParaRPr lang="tr-TR" sz="2400" dirty="0"/>
          </a:p>
        </p:txBody>
      </p:sp>
      <p:pic>
        <p:nvPicPr>
          <p:cNvPr id="15" name="Resim 14">
            <a:extLst>
              <a:ext uri="{FF2B5EF4-FFF2-40B4-BE49-F238E27FC236}">
                <a16:creationId xmlns:a16="http://schemas.microsoft.com/office/drawing/2014/main" id="{ED2AFF5A-3872-4596-93E3-838AA8AC5C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6448425"/>
            <a:ext cx="3686175" cy="40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0328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>
            <a:extLst>
              <a:ext uri="{FF2B5EF4-FFF2-40B4-BE49-F238E27FC236}">
                <a16:creationId xmlns:a16="http://schemas.microsoft.com/office/drawing/2014/main" id="{E8D8C043-8DDB-469A-915D-59537A6AEA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10226"/>
            <a:ext cx="12191999" cy="46142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0A72319-1B67-430D-A4F7-62D30B9224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12055" y="0"/>
            <a:ext cx="6679944" cy="6410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896ED2DA-324C-4002-8882-88BF23375C3E}"/>
              </a:ext>
            </a:extLst>
          </p:cNvPr>
          <p:cNvSpPr txBox="1"/>
          <p:nvPr/>
        </p:nvSpPr>
        <p:spPr>
          <a:xfrm>
            <a:off x="87200" y="2481838"/>
            <a:ext cx="5424855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kumimoji="0" lang="tr-TR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Bahsedilenlerin HEPSİ</a:t>
            </a:r>
            <a:r>
              <a:rPr kumimoji="0" lang="tr-TR" sz="4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ayrı bir DRAM..!</a:t>
            </a:r>
            <a:endParaRPr lang="tr-T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5363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>
            <a:extLst>
              <a:ext uri="{FF2B5EF4-FFF2-40B4-BE49-F238E27FC236}">
                <a16:creationId xmlns:a16="http://schemas.microsoft.com/office/drawing/2014/main" id="{E8D8C043-8DDB-469A-915D-59537A6AEA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10226"/>
            <a:ext cx="12191999" cy="461421"/>
          </a:xfrm>
          <a:prstGeom prst="rect">
            <a:avLst/>
          </a:prstGeom>
        </p:spPr>
      </p:pic>
      <p:sp>
        <p:nvSpPr>
          <p:cNvPr id="11" name="4 İçerik Yer Tutucusu">
            <a:extLst>
              <a:ext uri="{FF2B5EF4-FFF2-40B4-BE49-F238E27FC236}">
                <a16:creationId xmlns:a16="http://schemas.microsoft.com/office/drawing/2014/main" id="{673FB7B4-E87A-4A60-94C5-67735C8FDEE9}"/>
              </a:ext>
            </a:extLst>
          </p:cNvPr>
          <p:cNvSpPr txBox="1">
            <a:spLocks/>
          </p:cNvSpPr>
          <p:nvPr/>
        </p:nvSpPr>
        <p:spPr>
          <a:xfrm>
            <a:off x="949161" y="1253331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tr-TR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İÇERİK: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Sessiz Katil: </a:t>
            </a:r>
            <a:r>
              <a:rPr kumimoji="0" lang="tr-TR" sz="2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Karbonmonoksit</a:t>
            </a:r>
            <a:r>
              <a:rPr kumimoji="0" lang="tr-TR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(CO)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 Zehirlenmeleri 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Kaynakları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Nedenleri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Belirtileri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Olay Yerinde Müdahale (İlk Yardım)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 Zehirlenmelerine Yönelik Alınabilecek Önlemler</a:t>
            </a:r>
          </a:p>
        </p:txBody>
      </p:sp>
    </p:spTree>
    <p:extLst>
      <p:ext uri="{BB962C8B-B14F-4D97-AF65-F5344CB8AC3E}">
        <p14:creationId xmlns:p14="http://schemas.microsoft.com/office/powerpoint/2010/main" val="32958802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5889F2E-FC76-4C7B-8CA1-0464373F58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402" y="1533393"/>
            <a:ext cx="5439266" cy="3326124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tr-TR" sz="2000" dirty="0" err="1">
                <a:solidFill>
                  <a:srgbClr val="FF0000"/>
                </a:solidFill>
              </a:rPr>
              <a:t>Karbonmonoksit</a:t>
            </a:r>
            <a:r>
              <a:rPr lang="tr-TR" sz="2000" dirty="0">
                <a:solidFill>
                  <a:srgbClr val="FF0000"/>
                </a:solidFill>
              </a:rPr>
              <a:t> gazı</a:t>
            </a:r>
            <a:r>
              <a:rPr lang="tr-TR" sz="2000" dirty="0"/>
              <a:t>; doğal gaz, gaz yağı, benzin, tüp gazı (</a:t>
            </a:r>
            <a:r>
              <a:rPr lang="tr-TR" sz="2000" dirty="0" err="1"/>
              <a:t>lpg</a:t>
            </a:r>
            <a:r>
              <a:rPr lang="tr-TR" sz="2000" dirty="0"/>
              <a:t>), kömür ve odun gibi yapısında “karbon” bulunan yakıtların yanması veya tam olarak yanmaması sonucunda oluşan dumanda yer alan </a:t>
            </a:r>
            <a:r>
              <a:rPr lang="tr-TR" sz="2000" b="1" dirty="0">
                <a:solidFill>
                  <a:srgbClr val="FF0000"/>
                </a:solidFill>
              </a:rPr>
              <a:t>zehirli </a:t>
            </a:r>
            <a:r>
              <a:rPr lang="tr-TR" sz="2000" dirty="0"/>
              <a:t>bir gazdır.</a:t>
            </a:r>
          </a:p>
          <a:p>
            <a:pPr marL="0" indent="0" algn="r">
              <a:buNone/>
            </a:pPr>
            <a:r>
              <a:rPr lang="tr-TR" sz="2000" dirty="0"/>
              <a:t> </a:t>
            </a:r>
          </a:p>
          <a:p>
            <a:pPr marL="0" indent="0" algn="r">
              <a:buNone/>
            </a:pPr>
            <a:r>
              <a:rPr lang="tr-TR" sz="2000" dirty="0">
                <a:solidFill>
                  <a:srgbClr val="FF0000"/>
                </a:solidFill>
              </a:rPr>
              <a:t>Renksiz, kokusuz, tatsız </a:t>
            </a:r>
            <a:r>
              <a:rPr lang="tr-TR" sz="2000" dirty="0"/>
              <a:t>(tahriş etme özelliği olmadığı için varlığını hissetmek/fark etmek zor) ve </a:t>
            </a:r>
            <a:r>
              <a:rPr lang="tr-TR" sz="2000" dirty="0">
                <a:solidFill>
                  <a:srgbClr val="FF0000"/>
                </a:solidFill>
              </a:rPr>
              <a:t>havadan hafif </a:t>
            </a:r>
            <a:r>
              <a:rPr lang="tr-TR" sz="2000" dirty="0"/>
              <a:t>olan bir yapıya sahiptir. Havadaki oranı, %12-75 olduğunda </a:t>
            </a:r>
            <a:r>
              <a:rPr lang="tr-TR" sz="2000" b="1" dirty="0">
                <a:solidFill>
                  <a:srgbClr val="FF0000"/>
                </a:solidFill>
              </a:rPr>
              <a:t>patlayıcı</a:t>
            </a:r>
            <a:r>
              <a:rPr lang="tr-TR" sz="2000" dirty="0"/>
              <a:t>dır.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0C57D15F-258F-4CE5-8292-C48AEB99B5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85262" y="1533392"/>
            <a:ext cx="3742441" cy="34628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E8D8C043-8DDB-469A-915D-59537A6AEA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10226"/>
            <a:ext cx="12191999" cy="461421"/>
          </a:xfrm>
          <a:prstGeom prst="rect">
            <a:avLst/>
          </a:prstGeom>
        </p:spPr>
      </p:pic>
      <p:sp>
        <p:nvSpPr>
          <p:cNvPr id="11" name="1 Başlık">
            <a:extLst>
              <a:ext uri="{FF2B5EF4-FFF2-40B4-BE49-F238E27FC236}">
                <a16:creationId xmlns:a16="http://schemas.microsoft.com/office/drawing/2014/main" id="{99935B62-72B5-4E01-AFE2-C7103ADBD80B}"/>
              </a:ext>
            </a:extLst>
          </p:cNvPr>
          <p:cNvSpPr txBox="1">
            <a:spLocks/>
          </p:cNvSpPr>
          <p:nvPr/>
        </p:nvSpPr>
        <p:spPr>
          <a:xfrm>
            <a:off x="2152649" y="252953"/>
            <a:ext cx="7886700" cy="10573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u="none" kern="1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Sessiz Katil: </a:t>
            </a:r>
            <a:r>
              <a:rPr kumimoji="0" lang="tr-TR" sz="4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Karbon Monoksit (CO)</a:t>
            </a:r>
          </a:p>
        </p:txBody>
      </p:sp>
    </p:spTree>
    <p:extLst>
      <p:ext uri="{BB962C8B-B14F-4D97-AF65-F5344CB8AC3E}">
        <p14:creationId xmlns:p14="http://schemas.microsoft.com/office/powerpoint/2010/main" val="32355428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5889F2E-FC76-4C7B-8CA1-0464373F58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1756" y="1533393"/>
            <a:ext cx="6231117" cy="3528801"/>
          </a:xfrm>
        </p:spPr>
        <p:txBody>
          <a:bodyPr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Isınma, ısıtma araçları </a:t>
            </a:r>
            <a:r>
              <a:rPr kumimoji="0" lang="tr-T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(soba, mangal, LPG tüplü ısıtıcılar, gazlı Japon sobaları, </a:t>
            </a:r>
            <a:r>
              <a:rPr kumimoji="0" lang="tr-T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propanlı</a:t>
            </a:r>
            <a:r>
              <a:rPr kumimoji="0" lang="tr-T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kamp ısıtıcıları, şofben, kombiler, kalorifer kazanları)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Pişirme araçları </a:t>
            </a:r>
            <a:r>
              <a:rPr kumimoji="0" lang="tr-T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(ocak, tandır)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Trafik araçları </a:t>
            </a:r>
            <a:r>
              <a:rPr kumimoji="0" lang="tr-T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(egzoz dumanı)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Yangınlar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Jeneratörler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Sigara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Fabrikalar </a:t>
            </a:r>
            <a:r>
              <a:rPr kumimoji="0" lang="tr-T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(formaldehit, metilen klorür, dökümhaneler, demir çelik)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Maden ocakları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0C57D15F-258F-4CE5-8292-C48AEB99B5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6479" y="1625941"/>
            <a:ext cx="4889369" cy="29084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E8D8C043-8DDB-469A-915D-59537A6AEA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10226"/>
            <a:ext cx="12191999" cy="461421"/>
          </a:xfrm>
          <a:prstGeom prst="rect">
            <a:avLst/>
          </a:prstGeom>
        </p:spPr>
      </p:pic>
      <p:sp>
        <p:nvSpPr>
          <p:cNvPr id="11" name="1 Başlık">
            <a:extLst>
              <a:ext uri="{FF2B5EF4-FFF2-40B4-BE49-F238E27FC236}">
                <a16:creationId xmlns:a16="http://schemas.microsoft.com/office/drawing/2014/main" id="{99935B62-72B5-4E01-AFE2-C7103ADBD80B}"/>
              </a:ext>
            </a:extLst>
          </p:cNvPr>
          <p:cNvSpPr txBox="1">
            <a:spLocks/>
          </p:cNvSpPr>
          <p:nvPr/>
        </p:nvSpPr>
        <p:spPr>
          <a:xfrm>
            <a:off x="2152649" y="252953"/>
            <a:ext cx="7886700" cy="10573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u="none" kern="1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Karbon Monoksit (CO) </a:t>
            </a:r>
            <a:r>
              <a:rPr kumimoji="0" lang="tr-TR" sz="4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Kaynakları</a:t>
            </a:r>
          </a:p>
        </p:txBody>
      </p:sp>
    </p:spTree>
    <p:extLst>
      <p:ext uri="{BB962C8B-B14F-4D97-AF65-F5344CB8AC3E}">
        <p14:creationId xmlns:p14="http://schemas.microsoft.com/office/powerpoint/2010/main" val="37235791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5889F2E-FC76-4C7B-8CA1-0464373F58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401" y="1421861"/>
            <a:ext cx="5684363" cy="4545306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tr-TR" altLang="tr-TR" sz="2000" dirty="0"/>
              <a:t>I</a:t>
            </a:r>
            <a:r>
              <a:rPr lang="en-US" altLang="tr-TR" sz="2000" dirty="0" err="1"/>
              <a:t>sıtıcıların</a:t>
            </a:r>
            <a:r>
              <a:rPr lang="en-US" altLang="tr-TR" sz="2000" dirty="0"/>
              <a:t> </a:t>
            </a:r>
            <a:r>
              <a:rPr lang="en-US" altLang="tr-TR" sz="2000" dirty="0" err="1"/>
              <a:t>gerekli</a:t>
            </a:r>
            <a:r>
              <a:rPr lang="en-US" altLang="tr-TR" sz="2000" dirty="0"/>
              <a:t> </a:t>
            </a:r>
            <a:r>
              <a:rPr lang="en-US" altLang="tr-TR" sz="2000" dirty="0" err="1"/>
              <a:t>bakımının</a:t>
            </a:r>
            <a:r>
              <a:rPr lang="en-US" altLang="tr-TR" sz="2000" dirty="0"/>
              <a:t> </a:t>
            </a:r>
            <a:r>
              <a:rPr lang="en-US" altLang="tr-TR" sz="2000" dirty="0" err="1"/>
              <a:t>yapılmaması</a:t>
            </a:r>
            <a:r>
              <a:rPr lang="en-US" altLang="tr-TR" sz="2000" dirty="0"/>
              <a:t>,</a:t>
            </a:r>
            <a:endParaRPr lang="tr-TR" altLang="tr-TR" sz="2000" dirty="0"/>
          </a:p>
          <a:p>
            <a:pPr>
              <a:lnSpc>
                <a:spcPct val="80000"/>
              </a:lnSpc>
            </a:pPr>
            <a:r>
              <a:rPr lang="tr-TR" altLang="tr-TR" sz="2000" dirty="0"/>
              <a:t>B</a:t>
            </a:r>
            <a:r>
              <a:rPr lang="en-US" altLang="tr-TR" sz="2000" dirty="0" err="1"/>
              <a:t>oruların</a:t>
            </a:r>
            <a:r>
              <a:rPr lang="en-US" altLang="tr-TR" sz="2000" dirty="0"/>
              <a:t> </a:t>
            </a:r>
            <a:r>
              <a:rPr lang="en-US" altLang="tr-TR" sz="2000" dirty="0" err="1"/>
              <a:t>ve</a:t>
            </a:r>
            <a:r>
              <a:rPr lang="en-US" altLang="tr-TR" sz="2000" dirty="0"/>
              <a:t> </a:t>
            </a:r>
            <a:r>
              <a:rPr lang="en-US" altLang="tr-TR" sz="2000" dirty="0" err="1"/>
              <a:t>bacaların</a:t>
            </a:r>
            <a:r>
              <a:rPr lang="en-US" altLang="tr-TR" sz="2000" dirty="0"/>
              <a:t> </a:t>
            </a:r>
            <a:r>
              <a:rPr lang="en-US" altLang="tr-TR" sz="2000" dirty="0" err="1"/>
              <a:t>temizlenmemesi</a:t>
            </a:r>
            <a:r>
              <a:rPr lang="tr-TR" altLang="tr-TR" sz="2000" dirty="0"/>
              <a:t>,</a:t>
            </a:r>
          </a:p>
          <a:p>
            <a:pPr>
              <a:lnSpc>
                <a:spcPct val="80000"/>
              </a:lnSpc>
            </a:pPr>
            <a:r>
              <a:rPr lang="tr-TR" altLang="tr-TR" sz="2000" dirty="0"/>
              <a:t>Ortak baca kullanılması,</a:t>
            </a:r>
          </a:p>
          <a:p>
            <a:pPr>
              <a:lnSpc>
                <a:spcPct val="80000"/>
              </a:lnSpc>
            </a:pPr>
            <a:r>
              <a:rPr lang="tr-TR" altLang="tr-TR" sz="2000" dirty="0"/>
              <a:t>Cihazın bağlı olduğu bacaya aspiratör bağlanması.</a:t>
            </a:r>
          </a:p>
          <a:p>
            <a:pPr>
              <a:lnSpc>
                <a:spcPct val="80000"/>
              </a:lnSpc>
            </a:pPr>
            <a:r>
              <a:rPr lang="tr-TR" altLang="tr-TR" sz="2000" dirty="0"/>
              <a:t>K</a:t>
            </a:r>
            <a:r>
              <a:rPr lang="en-US" altLang="tr-TR" sz="2000" dirty="0" err="1"/>
              <a:t>ullan</a:t>
            </a:r>
            <a:r>
              <a:rPr lang="tr-TR" altLang="tr-TR" sz="2000" dirty="0" err="1"/>
              <a:t>ılan</a:t>
            </a:r>
            <a:r>
              <a:rPr lang="tr-TR" altLang="tr-TR" sz="2000" dirty="0"/>
              <a:t> ı</a:t>
            </a:r>
            <a:r>
              <a:rPr lang="en-US" altLang="tr-TR" sz="2000" dirty="0" err="1"/>
              <a:t>sıtıcının</a:t>
            </a:r>
            <a:r>
              <a:rPr lang="en-US" altLang="tr-TR" sz="2000" dirty="0"/>
              <a:t> </a:t>
            </a:r>
            <a:r>
              <a:rPr lang="en-US" altLang="tr-TR" sz="2000" dirty="0" err="1"/>
              <a:t>ateşi</a:t>
            </a:r>
            <a:r>
              <a:rPr lang="en-US" altLang="tr-TR" sz="2000" dirty="0"/>
              <a:t> </a:t>
            </a:r>
            <a:r>
              <a:rPr lang="en-US" altLang="tr-TR" sz="2000" dirty="0" err="1"/>
              <a:t>için</a:t>
            </a:r>
            <a:r>
              <a:rPr lang="en-US" altLang="tr-TR" sz="2000" dirty="0"/>
              <a:t> </a:t>
            </a:r>
            <a:r>
              <a:rPr lang="en-US" altLang="tr-TR" sz="2000" dirty="0" err="1"/>
              <a:t>gereksinim</a:t>
            </a:r>
            <a:r>
              <a:rPr lang="en-US" altLang="tr-TR" sz="2000" dirty="0"/>
              <a:t> </a:t>
            </a:r>
            <a:r>
              <a:rPr lang="en-US" altLang="tr-TR" sz="2000" dirty="0" err="1"/>
              <a:t>duyduğu</a:t>
            </a:r>
            <a:r>
              <a:rPr lang="en-US" altLang="tr-TR" sz="2000" dirty="0"/>
              <a:t> </a:t>
            </a:r>
            <a:r>
              <a:rPr lang="en-US" altLang="tr-TR" sz="2000" dirty="0" err="1"/>
              <a:t>oksijeni</a:t>
            </a:r>
            <a:r>
              <a:rPr lang="tr-TR" altLang="tr-TR" sz="2000" dirty="0"/>
              <a:t>/havayı</a:t>
            </a:r>
            <a:r>
              <a:rPr lang="en-US" altLang="tr-TR" sz="2000" dirty="0"/>
              <a:t> </a:t>
            </a:r>
            <a:r>
              <a:rPr lang="en-US" altLang="tr-TR" sz="2000" dirty="0" err="1"/>
              <a:t>bulunduğu</a:t>
            </a:r>
            <a:r>
              <a:rPr lang="en-US" altLang="tr-TR" sz="2000" dirty="0"/>
              <a:t> </a:t>
            </a:r>
            <a:r>
              <a:rPr lang="en-US" altLang="tr-TR" sz="2000" dirty="0" err="1"/>
              <a:t>ortamdan</a:t>
            </a:r>
            <a:r>
              <a:rPr lang="en-US" altLang="tr-TR" sz="2000" dirty="0"/>
              <a:t> </a:t>
            </a:r>
            <a:r>
              <a:rPr lang="en-US" altLang="tr-TR" sz="2000" dirty="0" err="1"/>
              <a:t>sağla</a:t>
            </a:r>
            <a:r>
              <a:rPr lang="tr-TR" altLang="tr-TR" sz="2000" dirty="0"/>
              <a:t>yama</a:t>
            </a:r>
            <a:r>
              <a:rPr lang="en-US" altLang="tr-TR" sz="2000" dirty="0" err="1"/>
              <a:t>ması</a:t>
            </a:r>
            <a:r>
              <a:rPr lang="tr-TR" altLang="tr-TR" sz="2400" dirty="0"/>
              <a:t> </a:t>
            </a:r>
            <a:r>
              <a:rPr lang="tr-TR" altLang="tr-TR" sz="2000" dirty="0"/>
              <a:t>(menfezleri/havalandırmaları kapamak),</a:t>
            </a:r>
          </a:p>
          <a:p>
            <a:pPr>
              <a:lnSpc>
                <a:spcPct val="80000"/>
              </a:lnSpc>
            </a:pPr>
            <a:r>
              <a:rPr lang="tr-TR" altLang="tr-TR" sz="2000" dirty="0"/>
              <a:t>Kombi/şofben altına ocak/tüp koyulması,</a:t>
            </a:r>
          </a:p>
          <a:p>
            <a:pPr>
              <a:lnSpc>
                <a:spcPct val="80000"/>
              </a:lnSpc>
            </a:pPr>
            <a:r>
              <a:rPr lang="tr-TR" altLang="tr-TR" sz="2000"/>
              <a:t>Cihazların </a:t>
            </a:r>
            <a:r>
              <a:rPr lang="tr-TR" altLang="tr-TR" sz="2000" dirty="0"/>
              <a:t>dolap içine alınması,</a:t>
            </a:r>
          </a:p>
          <a:p>
            <a:pPr>
              <a:lnSpc>
                <a:spcPct val="80000"/>
              </a:lnSpc>
            </a:pPr>
            <a:r>
              <a:rPr lang="tr-TR" altLang="tr-TR" sz="2000" dirty="0"/>
              <a:t>Bacalı cihazlarda baca </a:t>
            </a:r>
            <a:r>
              <a:rPr lang="tr-TR" altLang="tr-TR" sz="2000" dirty="0" err="1"/>
              <a:t>sensörünün</a:t>
            </a:r>
            <a:r>
              <a:rPr lang="tr-TR" altLang="tr-TR" sz="2000" dirty="0"/>
              <a:t> iptal edilmesi,</a:t>
            </a:r>
          </a:p>
          <a:p>
            <a:pPr>
              <a:lnSpc>
                <a:spcPct val="80000"/>
              </a:lnSpc>
            </a:pPr>
            <a:r>
              <a:rPr lang="tr-TR" altLang="tr-TR" sz="2000" dirty="0"/>
              <a:t>Yanıcı, parlayıcı ve patlayıcı maddeleri tesisattan uzak tutulmaması.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0C57D15F-258F-4CE5-8292-C48AEB99B5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5999" y="2134947"/>
            <a:ext cx="4889369" cy="25881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E8D8C043-8DDB-469A-915D-59537A6AEA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10226"/>
            <a:ext cx="12191999" cy="461421"/>
          </a:xfrm>
          <a:prstGeom prst="rect">
            <a:avLst/>
          </a:prstGeom>
        </p:spPr>
      </p:pic>
      <p:sp>
        <p:nvSpPr>
          <p:cNvPr id="11" name="1 Başlık">
            <a:extLst>
              <a:ext uri="{FF2B5EF4-FFF2-40B4-BE49-F238E27FC236}">
                <a16:creationId xmlns:a16="http://schemas.microsoft.com/office/drawing/2014/main" id="{99935B62-72B5-4E01-AFE2-C7103ADBD80B}"/>
              </a:ext>
            </a:extLst>
          </p:cNvPr>
          <p:cNvSpPr txBox="1">
            <a:spLocks/>
          </p:cNvSpPr>
          <p:nvPr/>
        </p:nvSpPr>
        <p:spPr>
          <a:xfrm>
            <a:off x="348793" y="233986"/>
            <a:ext cx="11294881" cy="10573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u="none" kern="1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Karbon Monoksit (CO) Zehirlenmesinin </a:t>
            </a:r>
            <a:r>
              <a:rPr kumimoji="0" lang="tr-TR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Nedenleri</a:t>
            </a:r>
          </a:p>
        </p:txBody>
      </p:sp>
    </p:spTree>
    <p:extLst>
      <p:ext uri="{BB962C8B-B14F-4D97-AF65-F5344CB8AC3E}">
        <p14:creationId xmlns:p14="http://schemas.microsoft.com/office/powerpoint/2010/main" val="9799783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5889F2E-FC76-4C7B-8CA1-0464373F58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4999" y="1503841"/>
            <a:ext cx="6711888" cy="4241531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500"/>
              </a:spcAft>
            </a:pPr>
            <a:r>
              <a:rPr lang="en-US" altLang="tr-TR" sz="2000" b="1" dirty="0" err="1">
                <a:solidFill>
                  <a:srgbClr val="FF0000"/>
                </a:solidFill>
              </a:rPr>
              <a:t>Hafif</a:t>
            </a:r>
            <a:r>
              <a:rPr lang="en-US" altLang="tr-TR" sz="2000" b="1" dirty="0">
                <a:solidFill>
                  <a:srgbClr val="FF0000"/>
                </a:solidFill>
              </a:rPr>
              <a:t> </a:t>
            </a:r>
            <a:r>
              <a:rPr lang="en-US" altLang="tr-TR" sz="2000" b="1" dirty="0" err="1">
                <a:solidFill>
                  <a:srgbClr val="FF0000"/>
                </a:solidFill>
              </a:rPr>
              <a:t>düzeyli</a:t>
            </a:r>
            <a:r>
              <a:rPr lang="en-US" altLang="tr-TR" sz="2000" b="1" dirty="0">
                <a:solidFill>
                  <a:srgbClr val="FF0000"/>
                </a:solidFill>
              </a:rPr>
              <a:t> </a:t>
            </a:r>
            <a:r>
              <a:rPr lang="en-US" altLang="tr-TR" sz="2000" b="1" dirty="0" err="1">
                <a:solidFill>
                  <a:srgbClr val="FF0000"/>
                </a:solidFill>
              </a:rPr>
              <a:t>karbonmonoksit</a:t>
            </a:r>
            <a:r>
              <a:rPr lang="en-US" altLang="tr-TR" sz="2000" b="1" dirty="0">
                <a:solidFill>
                  <a:srgbClr val="FF0000"/>
                </a:solidFill>
              </a:rPr>
              <a:t> </a:t>
            </a:r>
            <a:r>
              <a:rPr lang="en-US" altLang="tr-TR" sz="2000" b="1" dirty="0" err="1">
                <a:solidFill>
                  <a:srgbClr val="FF0000"/>
                </a:solidFill>
              </a:rPr>
              <a:t>zehirlenmelerinde</a:t>
            </a:r>
            <a:r>
              <a:rPr lang="en-US" altLang="tr-TR" sz="2000" b="1" dirty="0">
                <a:solidFill>
                  <a:srgbClr val="FF0000"/>
                </a:solidFill>
              </a:rPr>
              <a:t> </a:t>
            </a:r>
            <a:r>
              <a:rPr lang="en-US" altLang="tr-TR" sz="2000" b="1" dirty="0" err="1">
                <a:solidFill>
                  <a:srgbClr val="FF0000"/>
                </a:solidFill>
              </a:rPr>
              <a:t>belirtiler</a:t>
            </a:r>
            <a:r>
              <a:rPr lang="en-US" altLang="tr-TR" sz="2000" b="1" dirty="0">
                <a:solidFill>
                  <a:srgbClr val="FF0000"/>
                </a:solidFill>
              </a:rPr>
              <a:t>; </a:t>
            </a:r>
          </a:p>
          <a:p>
            <a:pPr lvl="1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buFont typeface="Symbol" panose="05050102010706020507" pitchFamily="18" charset="2"/>
              <a:buChar char="·"/>
            </a:pPr>
            <a:r>
              <a:rPr lang="en-US" altLang="tr-TR" sz="2000" dirty="0" err="1"/>
              <a:t>Baş</a:t>
            </a:r>
            <a:r>
              <a:rPr lang="en-US" altLang="tr-TR" sz="2000" dirty="0"/>
              <a:t> </a:t>
            </a:r>
            <a:r>
              <a:rPr lang="en-US" altLang="tr-TR" sz="2000" dirty="0" err="1"/>
              <a:t>ağrısı</a:t>
            </a:r>
            <a:r>
              <a:rPr lang="en-US" altLang="tr-TR" sz="2000" dirty="0"/>
              <a:t>, </a:t>
            </a:r>
          </a:p>
          <a:p>
            <a:pPr lvl="1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buFont typeface="Symbol" panose="05050102010706020507" pitchFamily="18" charset="2"/>
              <a:buChar char="·"/>
            </a:pPr>
            <a:r>
              <a:rPr lang="en-US" altLang="tr-TR" sz="2000" dirty="0" err="1"/>
              <a:t>Yorgunluk</a:t>
            </a:r>
            <a:r>
              <a:rPr lang="en-US" altLang="tr-TR" sz="2000" dirty="0"/>
              <a:t> </a:t>
            </a:r>
            <a:r>
              <a:rPr lang="en-US" altLang="tr-TR" sz="2000" dirty="0" err="1"/>
              <a:t>ve</a:t>
            </a:r>
            <a:r>
              <a:rPr lang="en-US" altLang="tr-TR" sz="2000" dirty="0"/>
              <a:t> </a:t>
            </a:r>
            <a:r>
              <a:rPr lang="en-US" altLang="tr-TR" sz="2000" dirty="0" err="1"/>
              <a:t>bitkinlik</a:t>
            </a:r>
            <a:r>
              <a:rPr lang="en-US" altLang="tr-TR" sz="2000" dirty="0"/>
              <a:t> </a:t>
            </a:r>
            <a:r>
              <a:rPr lang="en-US" altLang="tr-TR" sz="2000" dirty="0" err="1"/>
              <a:t>hissi</a:t>
            </a:r>
            <a:r>
              <a:rPr lang="en-US" altLang="tr-TR" sz="2000" dirty="0"/>
              <a:t>, </a:t>
            </a:r>
          </a:p>
          <a:p>
            <a:pPr lvl="1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buFont typeface="Symbol" panose="05050102010706020507" pitchFamily="18" charset="2"/>
              <a:buChar char="·"/>
            </a:pPr>
            <a:r>
              <a:rPr lang="en-US" altLang="tr-TR" sz="2000" dirty="0" err="1"/>
              <a:t>Nefes</a:t>
            </a:r>
            <a:r>
              <a:rPr lang="en-US" altLang="tr-TR" sz="2000" dirty="0"/>
              <a:t> </a:t>
            </a:r>
            <a:r>
              <a:rPr lang="en-US" altLang="tr-TR" sz="2000" dirty="0" err="1"/>
              <a:t>darlığı</a:t>
            </a:r>
            <a:r>
              <a:rPr lang="en-US" altLang="tr-TR" sz="2000" dirty="0"/>
              <a:t>, </a:t>
            </a:r>
          </a:p>
          <a:p>
            <a:pPr lvl="1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buFont typeface="Symbol" panose="05050102010706020507" pitchFamily="18" charset="2"/>
              <a:buChar char="·"/>
            </a:pPr>
            <a:r>
              <a:rPr lang="en-US" altLang="tr-TR" sz="2000" dirty="0" err="1"/>
              <a:t>Mide</a:t>
            </a:r>
            <a:r>
              <a:rPr lang="en-US" altLang="tr-TR" sz="2000" dirty="0"/>
              <a:t> </a:t>
            </a:r>
            <a:r>
              <a:rPr lang="en-US" altLang="tr-TR" sz="2000" dirty="0" err="1"/>
              <a:t>bulantısı</a:t>
            </a:r>
            <a:r>
              <a:rPr lang="en-US" altLang="tr-TR" sz="2000" dirty="0"/>
              <a:t>, </a:t>
            </a:r>
          </a:p>
          <a:p>
            <a:pPr lvl="1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buFont typeface="Symbol" panose="05050102010706020507" pitchFamily="18" charset="2"/>
              <a:buChar char="·"/>
            </a:pPr>
            <a:r>
              <a:rPr lang="en-US" altLang="tr-TR" sz="2000" dirty="0" err="1"/>
              <a:t>Baş</a:t>
            </a:r>
            <a:r>
              <a:rPr lang="en-US" altLang="tr-TR" sz="2000" dirty="0"/>
              <a:t> </a:t>
            </a:r>
            <a:r>
              <a:rPr lang="en-US" altLang="tr-TR" sz="2000" dirty="0" err="1"/>
              <a:t>dönmesi</a:t>
            </a:r>
            <a:r>
              <a:rPr lang="en-US" altLang="tr-TR" sz="2000" dirty="0"/>
              <a:t> </a:t>
            </a:r>
            <a:r>
              <a:rPr lang="en-US" altLang="tr-TR" sz="2000" dirty="0" err="1"/>
              <a:t>şeklindedir</a:t>
            </a:r>
            <a:r>
              <a:rPr lang="en-US" altLang="tr-TR" sz="2000" dirty="0"/>
              <a:t>. 	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500"/>
              </a:spcAft>
            </a:pPr>
            <a:r>
              <a:rPr lang="en-US" altLang="tr-TR" sz="2000" b="1" dirty="0" err="1">
                <a:solidFill>
                  <a:srgbClr val="FF0000"/>
                </a:solidFill>
              </a:rPr>
              <a:t>Ciddi</a:t>
            </a:r>
            <a:r>
              <a:rPr lang="en-US" altLang="tr-TR" sz="2000" b="1" dirty="0">
                <a:solidFill>
                  <a:srgbClr val="FF0000"/>
                </a:solidFill>
              </a:rPr>
              <a:t> </a:t>
            </a:r>
            <a:r>
              <a:rPr lang="en-US" altLang="tr-TR" sz="2000" b="1" dirty="0" err="1">
                <a:solidFill>
                  <a:srgbClr val="FF0000"/>
                </a:solidFill>
              </a:rPr>
              <a:t>düzeyli</a:t>
            </a:r>
            <a:r>
              <a:rPr lang="en-US" altLang="tr-TR" sz="2000" b="1" dirty="0">
                <a:solidFill>
                  <a:srgbClr val="FF0000"/>
                </a:solidFill>
              </a:rPr>
              <a:t> </a:t>
            </a:r>
            <a:r>
              <a:rPr lang="en-US" altLang="tr-TR" sz="2000" b="1" dirty="0" err="1">
                <a:solidFill>
                  <a:srgbClr val="FF0000"/>
                </a:solidFill>
              </a:rPr>
              <a:t>karbonmonoksit</a:t>
            </a:r>
            <a:r>
              <a:rPr lang="en-US" altLang="tr-TR" sz="2000" b="1" dirty="0">
                <a:solidFill>
                  <a:srgbClr val="FF0000"/>
                </a:solidFill>
              </a:rPr>
              <a:t> </a:t>
            </a:r>
            <a:r>
              <a:rPr lang="en-US" altLang="tr-TR" sz="2000" b="1" dirty="0" err="1">
                <a:solidFill>
                  <a:srgbClr val="FF0000"/>
                </a:solidFill>
              </a:rPr>
              <a:t>zehirlenmelerinde</a:t>
            </a:r>
            <a:r>
              <a:rPr lang="en-US" altLang="tr-TR" sz="2000" b="1" dirty="0">
                <a:solidFill>
                  <a:srgbClr val="FF0000"/>
                </a:solidFill>
              </a:rPr>
              <a:t> </a:t>
            </a:r>
            <a:r>
              <a:rPr lang="en-US" altLang="tr-TR" sz="2000" b="1" dirty="0" err="1">
                <a:solidFill>
                  <a:srgbClr val="FF0000"/>
                </a:solidFill>
              </a:rPr>
              <a:t>ise</a:t>
            </a:r>
            <a:r>
              <a:rPr lang="en-US" altLang="tr-TR" sz="2000" b="1" dirty="0">
                <a:solidFill>
                  <a:srgbClr val="FF0000"/>
                </a:solidFill>
              </a:rPr>
              <a:t>; </a:t>
            </a:r>
          </a:p>
          <a:p>
            <a:pPr lvl="1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buFont typeface="Symbol" panose="05050102010706020507" pitchFamily="18" charset="2"/>
              <a:buChar char="·"/>
            </a:pPr>
            <a:r>
              <a:rPr lang="en-US" altLang="tr-TR" sz="2000" dirty="0" err="1"/>
              <a:t>Sersemlik</a:t>
            </a:r>
            <a:r>
              <a:rPr lang="en-US" altLang="tr-TR" sz="2000" dirty="0"/>
              <a:t>, </a:t>
            </a:r>
          </a:p>
          <a:p>
            <a:pPr lvl="1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buFont typeface="Symbol" panose="05050102010706020507" pitchFamily="18" charset="2"/>
              <a:buChar char="·"/>
            </a:pPr>
            <a:r>
              <a:rPr lang="en-US" altLang="tr-TR" sz="2000" dirty="0" err="1"/>
              <a:t>Kusma</a:t>
            </a:r>
            <a:r>
              <a:rPr lang="en-US" altLang="tr-TR" sz="2000" dirty="0"/>
              <a:t>, </a:t>
            </a:r>
          </a:p>
          <a:p>
            <a:pPr lvl="1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buFont typeface="Symbol" panose="05050102010706020507" pitchFamily="18" charset="2"/>
              <a:buChar char="·"/>
            </a:pPr>
            <a:r>
              <a:rPr lang="en-US" altLang="tr-TR" sz="2000" dirty="0"/>
              <a:t>Kas </a:t>
            </a:r>
            <a:r>
              <a:rPr lang="en-US" altLang="tr-TR" sz="2000" dirty="0" err="1"/>
              <a:t>koordinasyonunun</a:t>
            </a:r>
            <a:r>
              <a:rPr lang="en-US" altLang="tr-TR" sz="2000" dirty="0"/>
              <a:t> </a:t>
            </a:r>
            <a:r>
              <a:rPr lang="en-US" altLang="tr-TR" sz="2000" dirty="0" err="1"/>
              <a:t>kaybolması</a:t>
            </a:r>
            <a:r>
              <a:rPr lang="en-US" altLang="tr-TR" sz="2000" dirty="0"/>
              <a:t>, </a:t>
            </a:r>
          </a:p>
          <a:p>
            <a:pPr lvl="1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buFont typeface="Symbol" panose="05050102010706020507" pitchFamily="18" charset="2"/>
              <a:buChar char="·"/>
            </a:pPr>
            <a:r>
              <a:rPr lang="en-US" altLang="tr-TR" sz="2000" dirty="0" err="1"/>
              <a:t>Bilinç</a:t>
            </a:r>
            <a:r>
              <a:rPr lang="en-US" altLang="tr-TR" sz="2000" dirty="0"/>
              <a:t> </a:t>
            </a:r>
            <a:r>
              <a:rPr lang="en-US" altLang="tr-TR" sz="2000" dirty="0" err="1"/>
              <a:t>kaybı</a:t>
            </a:r>
            <a:r>
              <a:rPr lang="en-US" altLang="tr-TR" sz="2000" dirty="0"/>
              <a:t>, </a:t>
            </a:r>
          </a:p>
          <a:p>
            <a:pPr lvl="1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buFont typeface="Symbol" panose="05050102010706020507" pitchFamily="18" charset="2"/>
              <a:buChar char="·"/>
            </a:pPr>
            <a:r>
              <a:rPr lang="en-US" altLang="tr-TR" sz="2000" dirty="0" err="1"/>
              <a:t>Ölümle</a:t>
            </a:r>
            <a:r>
              <a:rPr lang="en-US" altLang="tr-TR" sz="2000" dirty="0"/>
              <a:t> </a:t>
            </a:r>
            <a:r>
              <a:rPr lang="en-US" altLang="tr-TR" sz="2000" dirty="0" err="1"/>
              <a:t>sonuçlanır</a:t>
            </a:r>
            <a:r>
              <a:rPr lang="en-US" altLang="tr-TR" sz="2000" dirty="0"/>
              <a:t>. 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E8D8C043-8DDB-469A-915D-59537A6AEA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10226"/>
            <a:ext cx="12191999" cy="461421"/>
          </a:xfrm>
          <a:prstGeom prst="rect">
            <a:avLst/>
          </a:prstGeom>
        </p:spPr>
      </p:pic>
      <p:sp>
        <p:nvSpPr>
          <p:cNvPr id="11" name="1 Başlık">
            <a:extLst>
              <a:ext uri="{FF2B5EF4-FFF2-40B4-BE49-F238E27FC236}">
                <a16:creationId xmlns:a16="http://schemas.microsoft.com/office/drawing/2014/main" id="{99935B62-72B5-4E01-AFE2-C7103ADBD80B}"/>
              </a:ext>
            </a:extLst>
          </p:cNvPr>
          <p:cNvSpPr txBox="1">
            <a:spLocks/>
          </p:cNvSpPr>
          <p:nvPr/>
        </p:nvSpPr>
        <p:spPr>
          <a:xfrm>
            <a:off x="2152649" y="252953"/>
            <a:ext cx="7886700" cy="10573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u="none" kern="1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Karbon Monoksit (CO) </a:t>
            </a:r>
            <a:r>
              <a:rPr kumimoji="0" lang="tr-TR" sz="4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Belirtileri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F0762B99-368E-408C-98ED-462E967438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75" y="1620404"/>
            <a:ext cx="4899993" cy="3824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48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5889F2E-FC76-4C7B-8CA1-0464373F58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401" y="1421861"/>
            <a:ext cx="6702459" cy="4545306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tr-TR" altLang="tr-TR" sz="2000" b="1" dirty="0">
                <a:solidFill>
                  <a:srgbClr val="FF0000"/>
                </a:solidFill>
              </a:rPr>
              <a:t>Zehirlenme üç aşamada gerçekleşir:</a:t>
            </a:r>
          </a:p>
          <a:p>
            <a:pPr marL="180000" indent="-1800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tr-TR" altLang="tr-TR" sz="2000" b="1" u="sng" dirty="0"/>
              <a:t>Birinci safha:</a:t>
            </a:r>
            <a:r>
              <a:rPr lang="tr-TR" altLang="tr-TR" sz="2000" b="1" dirty="0"/>
              <a:t> </a:t>
            </a:r>
            <a:r>
              <a:rPr lang="tr-TR" altLang="tr-TR" sz="2000" dirty="0"/>
              <a:t>CO soluyan kimsede hafif uyuşukluk, durgunluk ve uyuklama hissedilir. Bu belirtiler zehirlenmenin başladığı anlamına gelir. Zehirlenmeye maruz kalan kişi/kişiler derhal temiz havaya çıkarılmalıdır. Bu aşamada kurtulma şansı olabilir. Biraz daha fazla </a:t>
            </a:r>
            <a:r>
              <a:rPr lang="tr-TR" altLang="tr-TR" sz="2000" dirty="0" err="1"/>
              <a:t>CO’e</a:t>
            </a:r>
            <a:r>
              <a:rPr lang="tr-TR" altLang="tr-TR" sz="2000" dirty="0"/>
              <a:t> maruz kalındığında hareket yeteneği felce uğrar, insana tatlı bir rehavet çöker ve uyuklama isteği doğar. Öleceğini bilse bile kişi o ortamdan ayrılmak istemeyebilir.</a:t>
            </a:r>
          </a:p>
          <a:p>
            <a:pPr marL="180000" indent="-1800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tr-TR" altLang="tr-TR" sz="2000" b="1" u="sng" dirty="0"/>
              <a:t>İkinci safha:</a:t>
            </a:r>
            <a:r>
              <a:rPr lang="tr-TR" altLang="tr-TR" sz="2000" b="1" dirty="0"/>
              <a:t> </a:t>
            </a:r>
            <a:r>
              <a:rPr lang="tr-TR" altLang="tr-TR" sz="2000" dirty="0"/>
              <a:t>titreme, </a:t>
            </a:r>
            <a:r>
              <a:rPr lang="tr-TR" altLang="tr-TR" sz="2000" dirty="0" err="1"/>
              <a:t>adele</a:t>
            </a:r>
            <a:r>
              <a:rPr lang="tr-TR" altLang="tr-TR" sz="2000" dirty="0"/>
              <a:t> kasılması, çene kilitlenmesi ve diş gıcırdatmaları başlar. Gözler bir noktaya dikilir ve ateşlenme başlar.</a:t>
            </a:r>
          </a:p>
          <a:p>
            <a:pPr marL="180000" indent="-1800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tr-TR" altLang="tr-TR" sz="2000" b="1" u="sng" dirty="0"/>
              <a:t>Üçüncü ve son safha:</a:t>
            </a:r>
            <a:r>
              <a:rPr lang="tr-TR" altLang="tr-TR" sz="2000" b="1" dirty="0"/>
              <a:t> </a:t>
            </a:r>
            <a:r>
              <a:rPr lang="tr-TR" altLang="tr-TR" sz="2000" dirty="0"/>
              <a:t>solunum ve kalp atışları yavaşlar, vücut ısısı düşer, his ve şuur kaybolur. Ölüm gerçekleşir.</a:t>
            </a:r>
            <a:endParaRPr lang="en-US" altLang="tr-TR" sz="2000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0C57D15F-258F-4CE5-8292-C48AEB99B5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52646" y="2134947"/>
            <a:ext cx="4642580" cy="25881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E8D8C043-8DDB-469A-915D-59537A6AEA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10226"/>
            <a:ext cx="12191999" cy="461421"/>
          </a:xfrm>
          <a:prstGeom prst="rect">
            <a:avLst/>
          </a:prstGeom>
        </p:spPr>
      </p:pic>
      <p:sp>
        <p:nvSpPr>
          <p:cNvPr id="11" name="1 Başlık">
            <a:extLst>
              <a:ext uri="{FF2B5EF4-FFF2-40B4-BE49-F238E27FC236}">
                <a16:creationId xmlns:a16="http://schemas.microsoft.com/office/drawing/2014/main" id="{99935B62-72B5-4E01-AFE2-C7103ADBD80B}"/>
              </a:ext>
            </a:extLst>
          </p:cNvPr>
          <p:cNvSpPr txBox="1">
            <a:spLocks/>
          </p:cNvSpPr>
          <p:nvPr/>
        </p:nvSpPr>
        <p:spPr>
          <a:xfrm>
            <a:off x="348793" y="233986"/>
            <a:ext cx="11294881" cy="10573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u="none" kern="1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Karbon Monoksit (CO) Zehirlenmesinin </a:t>
            </a:r>
            <a:r>
              <a:rPr kumimoji="0" lang="tr-TR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Nedenleri</a:t>
            </a:r>
          </a:p>
        </p:txBody>
      </p:sp>
    </p:spTree>
    <p:extLst>
      <p:ext uri="{BB962C8B-B14F-4D97-AF65-F5344CB8AC3E}">
        <p14:creationId xmlns:p14="http://schemas.microsoft.com/office/powerpoint/2010/main" val="40456210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</TotalTime>
  <Words>606</Words>
  <Application>Microsoft Office PowerPoint</Application>
  <PresentationFormat>Geniş ekran</PresentationFormat>
  <Paragraphs>83</Paragraphs>
  <Slides>20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Symbol</vt:lpstr>
      <vt:lpstr>Office Teması</vt:lpstr>
      <vt:lpstr>Karbonmonoksit Zehirlenmesi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Dinlediğiniz için teşekkür ederim.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Hedef Belirleme</dc:title>
  <dc:creator>gökay atılgan</dc:creator>
  <cp:lastModifiedBy>gökay atılgan</cp:lastModifiedBy>
  <cp:revision>33</cp:revision>
  <dcterms:created xsi:type="dcterms:W3CDTF">2021-12-06T09:39:55Z</dcterms:created>
  <dcterms:modified xsi:type="dcterms:W3CDTF">2022-01-03T06:59:19Z</dcterms:modified>
</cp:coreProperties>
</file>